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tma" panose="020B0604020202020204" charset="0"/>
      <p:regular r:id="rId19"/>
    </p:embeddedFont>
    <p:embeddedFont>
      <p:font typeface="Atma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2.svg"/><Relationship Id="rId7" Type="http://schemas.openxmlformats.org/officeDocument/2006/relationships/image" Target="../media/image3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2.svg"/><Relationship Id="rId10"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svg"/><Relationship Id="rId7" Type="http://schemas.openxmlformats.org/officeDocument/2006/relationships/image" Target="../media/image2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2.sv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svg"/><Relationship Id="rId7" Type="http://schemas.openxmlformats.org/officeDocument/2006/relationships/image" Target="../media/image2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2.svg"/><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6.svg"/><Relationship Id="rId7" Type="http://schemas.openxmlformats.org/officeDocument/2006/relationships/image" Target="../media/image34.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50.png"/><Relationship Id="rId5" Type="http://schemas.openxmlformats.org/officeDocument/2006/relationships/image" Target="../media/image48.sv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2.svg"/><Relationship Id="rId7" Type="http://schemas.openxmlformats.org/officeDocument/2006/relationships/image" Target="../media/image3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2.svg"/><Relationship Id="rId10" Type="http://schemas.openxmlformats.org/officeDocument/2006/relationships/image" Target="../media/image51.png"/><Relationship Id="rId4" Type="http://schemas.openxmlformats.org/officeDocument/2006/relationships/image" Target="../media/image21.png"/><Relationship Id="rId9"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svg"/><Relationship Id="rId7"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36.svg"/><Relationship Id="rId4" Type="http://schemas.openxmlformats.org/officeDocument/2006/relationships/image" Target="../media/image6.sv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24.svg"/><Relationship Id="rId10" Type="http://schemas.openxmlformats.org/officeDocument/2006/relationships/image" Target="../media/image15.png"/><Relationship Id="rId4" Type="http://schemas.openxmlformats.org/officeDocument/2006/relationships/image" Target="../media/image23.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2049447" y="1028700"/>
            <a:ext cx="14938218" cy="8229600"/>
          </a:xfrm>
          <a:custGeom>
            <a:avLst/>
            <a:gdLst/>
            <a:ahLst/>
            <a:cxnLst/>
            <a:rect l="l" t="t" r="r" b="b"/>
            <a:pathLst>
              <a:path w="14938218" h="8229600">
                <a:moveTo>
                  <a:pt x="0" y="0"/>
                </a:moveTo>
                <a:lnTo>
                  <a:pt x="14938218" y="0"/>
                </a:lnTo>
                <a:lnTo>
                  <a:pt x="14938218"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4655460" y="5914977"/>
            <a:ext cx="2909633" cy="3899006"/>
          </a:xfrm>
          <a:custGeom>
            <a:avLst/>
            <a:gdLst/>
            <a:ahLst/>
            <a:cxnLst/>
            <a:rect l="l" t="t" r="r" b="b"/>
            <a:pathLst>
              <a:path w="2909633" h="3899006">
                <a:moveTo>
                  <a:pt x="0" y="0"/>
                </a:moveTo>
                <a:lnTo>
                  <a:pt x="2909633" y="0"/>
                </a:lnTo>
                <a:lnTo>
                  <a:pt x="2909633" y="3899006"/>
                </a:lnTo>
                <a:lnTo>
                  <a:pt x="0" y="3899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28700" y="5143500"/>
            <a:ext cx="2596065" cy="4114800"/>
          </a:xfrm>
          <a:custGeom>
            <a:avLst/>
            <a:gdLst/>
            <a:ahLst/>
            <a:cxnLst/>
            <a:rect l="l" t="t" r="r" b="b"/>
            <a:pathLst>
              <a:path w="2596065" h="4114800">
                <a:moveTo>
                  <a:pt x="0" y="0"/>
                </a:moveTo>
                <a:lnTo>
                  <a:pt x="2596065" y="0"/>
                </a:lnTo>
                <a:lnTo>
                  <a:pt x="259606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2904932" y="2853360"/>
            <a:ext cx="13227247" cy="6404940"/>
          </a:xfrm>
          <a:prstGeom prst="rect">
            <a:avLst/>
          </a:prstGeom>
        </p:spPr>
        <p:txBody>
          <a:bodyPr lIns="0" tIns="0" rIns="0" bIns="0" rtlCol="0" anchor="t">
            <a:spAutoFit/>
          </a:bodyPr>
          <a:lstStyle/>
          <a:p>
            <a:pPr algn="ctr">
              <a:lnSpc>
                <a:spcPts val="9834"/>
              </a:lnSpc>
            </a:pPr>
            <a:r>
              <a:rPr lang="en-US" sz="7024" spc="421">
                <a:solidFill>
                  <a:srgbClr val="5A3761"/>
                </a:solidFill>
                <a:latin typeface="Atma Bold"/>
                <a:ea typeface="Atma Bold"/>
                <a:cs typeface="Atma Bold"/>
                <a:sym typeface="Atma Bold"/>
              </a:rPr>
              <a:t>Online Payments Fraud Detection with Machine Learning</a:t>
            </a:r>
          </a:p>
          <a:p>
            <a:pPr algn="ctr">
              <a:lnSpc>
                <a:spcPts val="22259"/>
              </a:lnSpc>
              <a:spcBef>
                <a:spcPct val="0"/>
              </a:spcBef>
            </a:pPr>
            <a:endParaRPr lang="en-US" sz="7024" spc="421">
              <a:solidFill>
                <a:srgbClr val="5A3761"/>
              </a:solidFill>
              <a:latin typeface="Atma Bold"/>
              <a:ea typeface="Atma Bold"/>
              <a:cs typeface="Atma Bold"/>
              <a:sym typeface="Atma Bold"/>
            </a:endParaRPr>
          </a:p>
        </p:txBody>
      </p:sp>
      <p:sp>
        <p:nvSpPr>
          <p:cNvPr id="6" name="TextBox 6"/>
          <p:cNvSpPr txBox="1"/>
          <p:nvPr/>
        </p:nvSpPr>
        <p:spPr>
          <a:xfrm>
            <a:off x="4407637" y="6920010"/>
            <a:ext cx="9472727" cy="598507"/>
          </a:xfrm>
          <a:prstGeom prst="rect">
            <a:avLst/>
          </a:prstGeom>
        </p:spPr>
        <p:txBody>
          <a:bodyPr lIns="0" tIns="0" rIns="0" bIns="0" rtlCol="0" anchor="t">
            <a:spAutoFit/>
          </a:bodyPr>
          <a:lstStyle/>
          <a:p>
            <a:pPr algn="ctr">
              <a:lnSpc>
                <a:spcPts val="4811"/>
              </a:lnSpc>
              <a:spcBef>
                <a:spcPct val="0"/>
              </a:spcBef>
            </a:pPr>
            <a:r>
              <a:rPr lang="en-US" sz="3436" spc="206">
                <a:solidFill>
                  <a:srgbClr val="5A3761"/>
                </a:solidFill>
                <a:latin typeface="Atma"/>
                <a:ea typeface="Atma"/>
                <a:cs typeface="Atma"/>
                <a:sym typeface="Atma"/>
              </a:rPr>
              <a:t>Presented by Ritwik Kumar</a:t>
            </a:r>
          </a:p>
        </p:txBody>
      </p:sp>
      <p:sp>
        <p:nvSpPr>
          <p:cNvPr id="7" name="TextBox 7"/>
          <p:cNvSpPr txBox="1"/>
          <p:nvPr/>
        </p:nvSpPr>
        <p:spPr>
          <a:xfrm>
            <a:off x="15501216" y="6041662"/>
            <a:ext cx="925597" cy="954548"/>
          </a:xfrm>
          <a:prstGeom prst="rect">
            <a:avLst/>
          </a:prstGeom>
        </p:spPr>
        <p:txBody>
          <a:bodyPr lIns="0" tIns="0" rIns="0" bIns="0" rtlCol="0" anchor="t">
            <a:spAutoFit/>
          </a:bodyPr>
          <a:lstStyle/>
          <a:p>
            <a:pPr algn="ctr">
              <a:lnSpc>
                <a:spcPts val="7753"/>
              </a:lnSpc>
              <a:spcBef>
                <a:spcPct val="0"/>
              </a:spcBef>
            </a:pPr>
            <a:r>
              <a:rPr lang="en-US" sz="5538" spc="332">
                <a:solidFill>
                  <a:srgbClr val="F3E6D5"/>
                </a:solidFill>
                <a:latin typeface="Atma Bold"/>
                <a:ea typeface="Atma Bold"/>
                <a:cs typeface="Atma Bold"/>
                <a:sym typeface="Atma Bold"/>
              </a:rPr>
              <a:t>Go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rot="4351362">
            <a:off x="-1228542" y="7090316"/>
            <a:ext cx="3745770" cy="3112394"/>
          </a:xfrm>
          <a:custGeom>
            <a:avLst/>
            <a:gdLst/>
            <a:ahLst/>
            <a:cxnLst/>
            <a:rect l="l" t="t" r="r" b="b"/>
            <a:pathLst>
              <a:path w="3745770" h="3112394">
                <a:moveTo>
                  <a:pt x="0" y="0"/>
                </a:moveTo>
                <a:lnTo>
                  <a:pt x="3745769" y="0"/>
                </a:lnTo>
                <a:lnTo>
                  <a:pt x="3745769" y="3112394"/>
                </a:lnTo>
                <a:lnTo>
                  <a:pt x="0" y="3112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31708">
            <a:off x="15368316" y="6718112"/>
            <a:ext cx="4621811" cy="3781482"/>
          </a:xfrm>
          <a:custGeom>
            <a:avLst/>
            <a:gdLst/>
            <a:ahLst/>
            <a:cxnLst/>
            <a:rect l="l" t="t" r="r" b="b"/>
            <a:pathLst>
              <a:path w="4621811" h="3781482">
                <a:moveTo>
                  <a:pt x="0" y="0"/>
                </a:moveTo>
                <a:lnTo>
                  <a:pt x="4621811" y="0"/>
                </a:lnTo>
                <a:lnTo>
                  <a:pt x="4621811" y="3781482"/>
                </a:lnTo>
                <a:lnTo>
                  <a:pt x="0" y="3781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4954693" y="-1643210"/>
            <a:ext cx="5847907" cy="4114800"/>
          </a:xfrm>
          <a:custGeom>
            <a:avLst/>
            <a:gdLst/>
            <a:ahLst/>
            <a:cxnLst/>
            <a:rect l="l" t="t" r="r" b="b"/>
            <a:pathLst>
              <a:path w="5847907" h="4114800">
                <a:moveTo>
                  <a:pt x="0" y="0"/>
                </a:moveTo>
                <a:lnTo>
                  <a:pt x="5847907" y="0"/>
                </a:lnTo>
                <a:lnTo>
                  <a:pt x="584790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701725" y="-1283335"/>
            <a:ext cx="5350282" cy="3754925"/>
          </a:xfrm>
          <a:custGeom>
            <a:avLst/>
            <a:gdLst/>
            <a:ahLst/>
            <a:cxnLst/>
            <a:rect l="l" t="t" r="r" b="b"/>
            <a:pathLst>
              <a:path w="5350282" h="3754925">
                <a:moveTo>
                  <a:pt x="0" y="0"/>
                </a:moveTo>
                <a:lnTo>
                  <a:pt x="5350282" y="0"/>
                </a:lnTo>
                <a:lnTo>
                  <a:pt x="5350282" y="3754925"/>
                </a:lnTo>
                <a:lnTo>
                  <a:pt x="0" y="3754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2660596" y="2471590"/>
            <a:ext cx="13112804" cy="7359640"/>
          </a:xfrm>
          <a:custGeom>
            <a:avLst/>
            <a:gdLst/>
            <a:ahLst/>
            <a:cxnLst/>
            <a:rect l="l" t="t" r="r" b="b"/>
            <a:pathLst>
              <a:path w="13112804" h="7359640">
                <a:moveTo>
                  <a:pt x="0" y="0"/>
                </a:moveTo>
                <a:lnTo>
                  <a:pt x="13112804" y="0"/>
                </a:lnTo>
                <a:lnTo>
                  <a:pt x="13112804" y="7359640"/>
                </a:lnTo>
                <a:lnTo>
                  <a:pt x="0" y="7359640"/>
                </a:lnTo>
                <a:lnTo>
                  <a:pt x="0" y="0"/>
                </a:lnTo>
                <a:close/>
              </a:path>
            </a:pathLst>
          </a:custGeom>
          <a:blipFill>
            <a:blip r:embed="rId10"/>
            <a:stretch>
              <a:fillRect l="-364" t="-1334" b="-1469"/>
            </a:stretch>
          </a:blipFill>
        </p:spPr>
        <p:txBody>
          <a:bodyPr/>
          <a:lstStyle/>
          <a:p>
            <a:endParaRPr lang="en-IN"/>
          </a:p>
        </p:txBody>
      </p:sp>
      <p:sp>
        <p:nvSpPr>
          <p:cNvPr id="7" name="TextBox 7"/>
          <p:cNvSpPr txBox="1"/>
          <p:nvPr/>
        </p:nvSpPr>
        <p:spPr>
          <a:xfrm>
            <a:off x="2990410" y="876300"/>
            <a:ext cx="12307181" cy="1280706"/>
          </a:xfrm>
          <a:prstGeom prst="rect">
            <a:avLst/>
          </a:prstGeom>
        </p:spPr>
        <p:txBody>
          <a:bodyPr lIns="0" tIns="0" rIns="0" bIns="0" rtlCol="0" anchor="t">
            <a:spAutoFit/>
          </a:bodyPr>
          <a:lstStyle/>
          <a:p>
            <a:pPr algn="ctr">
              <a:lnSpc>
                <a:spcPts val="10414"/>
              </a:lnSpc>
              <a:spcBef>
                <a:spcPct val="0"/>
              </a:spcBef>
            </a:pPr>
            <a:r>
              <a:rPr lang="en-US" sz="7439" spc="446">
                <a:solidFill>
                  <a:srgbClr val="5A3761"/>
                </a:solidFill>
                <a:latin typeface="Atma Bold"/>
                <a:ea typeface="Atma Bold"/>
                <a:cs typeface="Atma Bold"/>
                <a:sym typeface="Atma Bold"/>
              </a:rPr>
              <a:t> Feature Engineering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9854663" y="862698"/>
            <a:ext cx="3657600" cy="1463040"/>
          </a:xfrm>
          <a:custGeom>
            <a:avLst/>
            <a:gdLst/>
            <a:ahLst/>
            <a:cxnLst/>
            <a:rect l="l" t="t" r="r" b="b"/>
            <a:pathLst>
              <a:path w="3657600" h="1463040">
                <a:moveTo>
                  <a:pt x="0" y="0"/>
                </a:moveTo>
                <a:lnTo>
                  <a:pt x="3657600" y="0"/>
                </a:lnTo>
                <a:lnTo>
                  <a:pt x="3657600" y="1463040"/>
                </a:lnTo>
                <a:lnTo>
                  <a:pt x="0" y="1463040"/>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75963" y="4164028"/>
            <a:ext cx="4659943" cy="4439655"/>
          </a:xfrm>
          <a:custGeom>
            <a:avLst/>
            <a:gdLst/>
            <a:ahLst/>
            <a:cxnLst/>
            <a:rect l="l" t="t" r="r" b="b"/>
            <a:pathLst>
              <a:path w="4659943" h="4439655">
                <a:moveTo>
                  <a:pt x="0" y="0"/>
                </a:moveTo>
                <a:lnTo>
                  <a:pt x="4659943" y="0"/>
                </a:lnTo>
                <a:lnTo>
                  <a:pt x="4659943" y="4439654"/>
                </a:lnTo>
                <a:lnTo>
                  <a:pt x="0" y="44396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216043">
            <a:off x="-2514600" y="501665"/>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2146654">
            <a:off x="16028359" y="391571"/>
            <a:ext cx="2272406" cy="2890183"/>
          </a:xfrm>
          <a:custGeom>
            <a:avLst/>
            <a:gdLst/>
            <a:ahLst/>
            <a:cxnLst/>
            <a:rect l="l" t="t" r="r" b="b"/>
            <a:pathLst>
              <a:path w="2272406" h="2890183">
                <a:moveTo>
                  <a:pt x="0" y="0"/>
                </a:moveTo>
                <a:lnTo>
                  <a:pt x="2272407" y="0"/>
                </a:lnTo>
                <a:lnTo>
                  <a:pt x="2272407" y="2890183"/>
                </a:lnTo>
                <a:lnTo>
                  <a:pt x="0" y="28901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5335906" y="5360145"/>
            <a:ext cx="12695114" cy="1986669"/>
          </a:xfrm>
          <a:custGeom>
            <a:avLst/>
            <a:gdLst/>
            <a:ahLst/>
            <a:cxnLst/>
            <a:rect l="l" t="t" r="r" b="b"/>
            <a:pathLst>
              <a:path w="12695114" h="1986669">
                <a:moveTo>
                  <a:pt x="0" y="0"/>
                </a:moveTo>
                <a:lnTo>
                  <a:pt x="12695114" y="0"/>
                </a:lnTo>
                <a:lnTo>
                  <a:pt x="12695114" y="1986669"/>
                </a:lnTo>
                <a:lnTo>
                  <a:pt x="0" y="1986669"/>
                </a:lnTo>
                <a:lnTo>
                  <a:pt x="0" y="0"/>
                </a:lnTo>
                <a:close/>
              </a:path>
            </a:pathLst>
          </a:custGeom>
          <a:blipFill>
            <a:blip r:embed="rId10"/>
            <a:stretch>
              <a:fillRect t="-2986" r="-198" b="-5497"/>
            </a:stretch>
          </a:blipFill>
        </p:spPr>
        <p:txBody>
          <a:bodyPr/>
          <a:lstStyle/>
          <a:p>
            <a:endParaRPr lang="en-IN"/>
          </a:p>
        </p:txBody>
      </p:sp>
      <p:sp>
        <p:nvSpPr>
          <p:cNvPr id="7" name="TextBox 7"/>
          <p:cNvSpPr txBox="1"/>
          <p:nvPr/>
        </p:nvSpPr>
        <p:spPr>
          <a:xfrm>
            <a:off x="3495112" y="1276350"/>
            <a:ext cx="11410005" cy="883386"/>
          </a:xfrm>
          <a:prstGeom prst="rect">
            <a:avLst/>
          </a:prstGeom>
        </p:spPr>
        <p:txBody>
          <a:bodyPr lIns="0" tIns="0" rIns="0" bIns="0" rtlCol="0" anchor="t">
            <a:spAutoFit/>
          </a:bodyPr>
          <a:lstStyle/>
          <a:p>
            <a:pPr algn="ctr">
              <a:lnSpc>
                <a:spcPts val="6255"/>
              </a:lnSpc>
            </a:pPr>
            <a:r>
              <a:rPr lang="en-US" sz="7446" spc="446">
                <a:solidFill>
                  <a:srgbClr val="5A3761"/>
                </a:solidFill>
                <a:latin typeface="Atma Bold"/>
                <a:ea typeface="Atma Bold"/>
                <a:cs typeface="Atma Bold"/>
                <a:sym typeface="Atma Bold"/>
              </a:rPr>
              <a:t>Model Training</a:t>
            </a:r>
          </a:p>
        </p:txBody>
      </p:sp>
      <p:sp>
        <p:nvSpPr>
          <p:cNvPr id="8" name="TextBox 8"/>
          <p:cNvSpPr txBox="1"/>
          <p:nvPr/>
        </p:nvSpPr>
        <p:spPr>
          <a:xfrm>
            <a:off x="1028700" y="4867370"/>
            <a:ext cx="1086635" cy="492775"/>
          </a:xfrm>
          <a:prstGeom prst="rect">
            <a:avLst/>
          </a:prstGeom>
        </p:spPr>
        <p:txBody>
          <a:bodyPr lIns="0" tIns="0" rIns="0" bIns="0" rtlCol="0" anchor="t">
            <a:spAutoFit/>
          </a:bodyPr>
          <a:lstStyle/>
          <a:p>
            <a:pPr algn="ctr">
              <a:lnSpc>
                <a:spcPts val="3523"/>
              </a:lnSpc>
            </a:pPr>
            <a:r>
              <a:rPr lang="en-US" sz="4194" spc="251">
                <a:solidFill>
                  <a:srgbClr val="5A3761"/>
                </a:solidFill>
                <a:latin typeface="Atma Bold"/>
                <a:ea typeface="Atma Bold"/>
                <a:cs typeface="Atma Bold"/>
                <a:sym typeface="Atma Bold"/>
              </a:rPr>
              <a:t>1.</a:t>
            </a:r>
          </a:p>
        </p:txBody>
      </p:sp>
      <p:sp>
        <p:nvSpPr>
          <p:cNvPr id="9" name="TextBox 9"/>
          <p:cNvSpPr txBox="1"/>
          <p:nvPr/>
        </p:nvSpPr>
        <p:spPr>
          <a:xfrm>
            <a:off x="1028700" y="6134561"/>
            <a:ext cx="3515829" cy="2024765"/>
          </a:xfrm>
          <a:prstGeom prst="rect">
            <a:avLst/>
          </a:prstGeom>
        </p:spPr>
        <p:txBody>
          <a:bodyPr lIns="0" tIns="0" rIns="0" bIns="0" rtlCol="0" anchor="t">
            <a:spAutoFit/>
          </a:bodyPr>
          <a:lstStyle/>
          <a:p>
            <a:pPr algn="ctr">
              <a:lnSpc>
                <a:spcPts val="5473"/>
              </a:lnSpc>
              <a:spcBef>
                <a:spcPct val="0"/>
              </a:spcBef>
            </a:pPr>
            <a:r>
              <a:rPr lang="en-US" sz="3909" spc="234">
                <a:solidFill>
                  <a:srgbClr val="5A3761"/>
                </a:solidFill>
                <a:latin typeface="Atma Bold"/>
                <a:ea typeface="Atma Bold"/>
                <a:cs typeface="Atma Bold"/>
                <a:sym typeface="Atma Bold"/>
              </a:rPr>
              <a:t>Split data into training and test sets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9447627" y="1028700"/>
            <a:ext cx="3657600" cy="1463040"/>
          </a:xfrm>
          <a:custGeom>
            <a:avLst/>
            <a:gdLst/>
            <a:ahLst/>
            <a:cxnLst/>
            <a:rect l="l" t="t" r="r" b="b"/>
            <a:pathLst>
              <a:path w="3657600" h="1463040">
                <a:moveTo>
                  <a:pt x="0" y="0"/>
                </a:moveTo>
                <a:lnTo>
                  <a:pt x="3657600" y="0"/>
                </a:lnTo>
                <a:lnTo>
                  <a:pt x="3657600" y="1463040"/>
                </a:lnTo>
                <a:lnTo>
                  <a:pt x="0" y="1463040"/>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19307" y="3673324"/>
            <a:ext cx="5163347" cy="4919262"/>
          </a:xfrm>
          <a:custGeom>
            <a:avLst/>
            <a:gdLst/>
            <a:ahLst/>
            <a:cxnLst/>
            <a:rect l="l" t="t" r="r" b="b"/>
            <a:pathLst>
              <a:path w="5163347" h="4919262">
                <a:moveTo>
                  <a:pt x="0" y="0"/>
                </a:moveTo>
                <a:lnTo>
                  <a:pt x="5163347" y="0"/>
                </a:lnTo>
                <a:lnTo>
                  <a:pt x="5163347" y="4919262"/>
                </a:lnTo>
                <a:lnTo>
                  <a:pt x="0" y="491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216043">
            <a:off x="-2514600" y="501665"/>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2146654">
            <a:off x="16028359" y="391571"/>
            <a:ext cx="2272406" cy="2890183"/>
          </a:xfrm>
          <a:custGeom>
            <a:avLst/>
            <a:gdLst/>
            <a:ahLst/>
            <a:cxnLst/>
            <a:rect l="l" t="t" r="r" b="b"/>
            <a:pathLst>
              <a:path w="2272406" h="2890183">
                <a:moveTo>
                  <a:pt x="0" y="0"/>
                </a:moveTo>
                <a:lnTo>
                  <a:pt x="2272407" y="0"/>
                </a:lnTo>
                <a:lnTo>
                  <a:pt x="2272407" y="2890183"/>
                </a:lnTo>
                <a:lnTo>
                  <a:pt x="0" y="28901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5982654" y="4667424"/>
            <a:ext cx="11879278" cy="2928868"/>
          </a:xfrm>
          <a:custGeom>
            <a:avLst/>
            <a:gdLst/>
            <a:ahLst/>
            <a:cxnLst/>
            <a:rect l="l" t="t" r="r" b="b"/>
            <a:pathLst>
              <a:path w="11879278" h="2928868">
                <a:moveTo>
                  <a:pt x="0" y="0"/>
                </a:moveTo>
                <a:lnTo>
                  <a:pt x="11879278" y="0"/>
                </a:lnTo>
                <a:lnTo>
                  <a:pt x="11879278" y="2928868"/>
                </a:lnTo>
                <a:lnTo>
                  <a:pt x="0" y="2928868"/>
                </a:lnTo>
                <a:lnTo>
                  <a:pt x="0" y="0"/>
                </a:lnTo>
                <a:close/>
              </a:path>
            </a:pathLst>
          </a:custGeom>
          <a:blipFill>
            <a:blip r:embed="rId10"/>
            <a:stretch>
              <a:fillRect t="-2925" b="-6370"/>
            </a:stretch>
          </a:blipFill>
        </p:spPr>
        <p:txBody>
          <a:bodyPr/>
          <a:lstStyle/>
          <a:p>
            <a:endParaRPr lang="en-IN"/>
          </a:p>
        </p:txBody>
      </p:sp>
      <p:sp>
        <p:nvSpPr>
          <p:cNvPr id="7" name="TextBox 7"/>
          <p:cNvSpPr txBox="1"/>
          <p:nvPr/>
        </p:nvSpPr>
        <p:spPr>
          <a:xfrm>
            <a:off x="3495112" y="1276350"/>
            <a:ext cx="11410005" cy="883386"/>
          </a:xfrm>
          <a:prstGeom prst="rect">
            <a:avLst/>
          </a:prstGeom>
        </p:spPr>
        <p:txBody>
          <a:bodyPr lIns="0" tIns="0" rIns="0" bIns="0" rtlCol="0" anchor="t">
            <a:spAutoFit/>
          </a:bodyPr>
          <a:lstStyle/>
          <a:p>
            <a:pPr algn="ctr">
              <a:lnSpc>
                <a:spcPts val="6255"/>
              </a:lnSpc>
            </a:pPr>
            <a:r>
              <a:rPr lang="en-US" sz="7446" spc="446">
                <a:solidFill>
                  <a:srgbClr val="5A3761"/>
                </a:solidFill>
                <a:latin typeface="Atma Bold"/>
                <a:ea typeface="Atma Bold"/>
                <a:cs typeface="Atma Bold"/>
                <a:sym typeface="Atma Bold"/>
              </a:rPr>
              <a:t>Model Training</a:t>
            </a:r>
          </a:p>
        </p:txBody>
      </p:sp>
      <p:sp>
        <p:nvSpPr>
          <p:cNvPr id="8" name="TextBox 8"/>
          <p:cNvSpPr txBox="1"/>
          <p:nvPr/>
        </p:nvSpPr>
        <p:spPr>
          <a:xfrm>
            <a:off x="1028700" y="4471653"/>
            <a:ext cx="1581543" cy="543942"/>
          </a:xfrm>
          <a:prstGeom prst="rect">
            <a:avLst/>
          </a:prstGeom>
        </p:spPr>
        <p:txBody>
          <a:bodyPr lIns="0" tIns="0" rIns="0" bIns="0" rtlCol="0" anchor="t">
            <a:spAutoFit/>
          </a:bodyPr>
          <a:lstStyle/>
          <a:p>
            <a:pPr algn="ctr">
              <a:lnSpc>
                <a:spcPts val="3868"/>
              </a:lnSpc>
            </a:pPr>
            <a:r>
              <a:rPr lang="en-US" sz="4605" spc="276">
                <a:solidFill>
                  <a:srgbClr val="5A3761"/>
                </a:solidFill>
                <a:latin typeface="Atma Bold"/>
                <a:ea typeface="Atma Bold"/>
                <a:cs typeface="Atma Bold"/>
                <a:sym typeface="Atma Bold"/>
              </a:rPr>
              <a:t>2.</a:t>
            </a:r>
          </a:p>
        </p:txBody>
      </p:sp>
      <p:sp>
        <p:nvSpPr>
          <p:cNvPr id="9" name="TextBox 9"/>
          <p:cNvSpPr txBox="1"/>
          <p:nvPr/>
        </p:nvSpPr>
        <p:spPr>
          <a:xfrm>
            <a:off x="1028700" y="5854651"/>
            <a:ext cx="4477384" cy="2182822"/>
          </a:xfrm>
          <a:prstGeom prst="rect">
            <a:avLst/>
          </a:prstGeom>
        </p:spPr>
        <p:txBody>
          <a:bodyPr lIns="0" tIns="0" rIns="0" bIns="0" rtlCol="0" anchor="t">
            <a:spAutoFit/>
          </a:bodyPr>
          <a:lstStyle/>
          <a:p>
            <a:pPr algn="ctr">
              <a:lnSpc>
                <a:spcPts val="5845"/>
              </a:lnSpc>
              <a:spcBef>
                <a:spcPct val="0"/>
              </a:spcBef>
            </a:pPr>
            <a:r>
              <a:rPr lang="en-US" sz="4175" spc="250">
                <a:solidFill>
                  <a:srgbClr val="5A3761"/>
                </a:solidFill>
                <a:latin typeface="Atma Bold"/>
                <a:ea typeface="Atma Bold"/>
                <a:cs typeface="Atma Bold"/>
                <a:sym typeface="Atma Bold"/>
              </a:rPr>
              <a:t>Train the model using Decision Tree Classifier: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1328824" y="7200900"/>
            <a:ext cx="3399854" cy="4114800"/>
          </a:xfrm>
          <a:custGeom>
            <a:avLst/>
            <a:gdLst/>
            <a:ahLst/>
            <a:cxnLst/>
            <a:rect l="l" t="t" r="r" b="b"/>
            <a:pathLst>
              <a:path w="3399854" h="4114800">
                <a:moveTo>
                  <a:pt x="0" y="0"/>
                </a:moveTo>
                <a:lnTo>
                  <a:pt x="3399853" y="0"/>
                </a:lnTo>
                <a:lnTo>
                  <a:pt x="33998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40724" y="0"/>
            <a:ext cx="3616863" cy="2803816"/>
          </a:xfrm>
          <a:custGeom>
            <a:avLst/>
            <a:gdLst/>
            <a:ahLst/>
            <a:cxnLst/>
            <a:rect l="l" t="t" r="r" b="b"/>
            <a:pathLst>
              <a:path w="3616863" h="2803816">
                <a:moveTo>
                  <a:pt x="0" y="0"/>
                </a:moveTo>
                <a:lnTo>
                  <a:pt x="3616863" y="0"/>
                </a:lnTo>
                <a:lnTo>
                  <a:pt x="3616863" y="2803816"/>
                </a:lnTo>
                <a:lnTo>
                  <a:pt x="0" y="2803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421847" y="7200900"/>
            <a:ext cx="3079267" cy="3113230"/>
          </a:xfrm>
          <a:custGeom>
            <a:avLst/>
            <a:gdLst/>
            <a:ahLst/>
            <a:cxnLst/>
            <a:rect l="l" t="t" r="r" b="b"/>
            <a:pathLst>
              <a:path w="3079267" h="3113230">
                <a:moveTo>
                  <a:pt x="0" y="0"/>
                </a:moveTo>
                <a:lnTo>
                  <a:pt x="3079268" y="0"/>
                </a:lnTo>
                <a:lnTo>
                  <a:pt x="3079268" y="3113230"/>
                </a:lnTo>
                <a:lnTo>
                  <a:pt x="0" y="31132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5421847" y="-373208"/>
            <a:ext cx="4511288" cy="3691054"/>
          </a:xfrm>
          <a:custGeom>
            <a:avLst/>
            <a:gdLst/>
            <a:ahLst/>
            <a:cxnLst/>
            <a:rect l="l" t="t" r="r" b="b"/>
            <a:pathLst>
              <a:path w="4511288" h="3691054">
                <a:moveTo>
                  <a:pt x="0" y="0"/>
                </a:moveTo>
                <a:lnTo>
                  <a:pt x="4511288" y="0"/>
                </a:lnTo>
                <a:lnTo>
                  <a:pt x="4511288" y="3691054"/>
                </a:lnTo>
                <a:lnTo>
                  <a:pt x="0" y="36910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571410" y="2714679"/>
            <a:ext cx="19859410" cy="6950289"/>
          </a:xfrm>
          <a:custGeom>
            <a:avLst/>
            <a:gdLst/>
            <a:ahLst/>
            <a:cxnLst/>
            <a:rect l="l" t="t" r="r" b="b"/>
            <a:pathLst>
              <a:path w="19859410" h="6950289">
                <a:moveTo>
                  <a:pt x="0" y="0"/>
                </a:moveTo>
                <a:lnTo>
                  <a:pt x="19859410" y="0"/>
                </a:lnTo>
                <a:lnTo>
                  <a:pt x="19859410" y="6950289"/>
                </a:lnTo>
                <a:lnTo>
                  <a:pt x="0" y="6950289"/>
                </a:lnTo>
                <a:lnTo>
                  <a:pt x="0" y="0"/>
                </a:lnTo>
                <a:close/>
              </a:path>
            </a:pathLst>
          </a:custGeom>
          <a:blipFill>
            <a:blip r:embed="rId10"/>
            <a:stretch>
              <a:fillRect t="-62294" b="-43792"/>
            </a:stretch>
          </a:blipFill>
        </p:spPr>
        <p:txBody>
          <a:bodyPr/>
          <a:lstStyle/>
          <a:p>
            <a:endParaRPr lang="en-IN"/>
          </a:p>
        </p:txBody>
      </p:sp>
      <p:sp>
        <p:nvSpPr>
          <p:cNvPr id="7" name="Freeform 7"/>
          <p:cNvSpPr/>
          <p:nvPr/>
        </p:nvSpPr>
        <p:spPr>
          <a:xfrm>
            <a:off x="3403723" y="4889611"/>
            <a:ext cx="11764028" cy="853651"/>
          </a:xfrm>
          <a:custGeom>
            <a:avLst/>
            <a:gdLst/>
            <a:ahLst/>
            <a:cxnLst/>
            <a:rect l="l" t="t" r="r" b="b"/>
            <a:pathLst>
              <a:path w="11764028" h="853651">
                <a:moveTo>
                  <a:pt x="0" y="0"/>
                </a:moveTo>
                <a:lnTo>
                  <a:pt x="11764028" y="0"/>
                </a:lnTo>
                <a:lnTo>
                  <a:pt x="11764028" y="853652"/>
                </a:lnTo>
                <a:lnTo>
                  <a:pt x="0" y="853652"/>
                </a:lnTo>
                <a:lnTo>
                  <a:pt x="0" y="0"/>
                </a:lnTo>
                <a:close/>
              </a:path>
            </a:pathLst>
          </a:custGeom>
          <a:blipFill>
            <a:blip r:embed="rId11"/>
            <a:stretch>
              <a:fillRect t="-54404" b="-6909"/>
            </a:stretch>
          </a:blipFill>
        </p:spPr>
        <p:txBody>
          <a:bodyPr/>
          <a:lstStyle/>
          <a:p>
            <a:endParaRPr lang="en-IN"/>
          </a:p>
        </p:txBody>
      </p:sp>
      <p:sp>
        <p:nvSpPr>
          <p:cNvPr id="8" name="TextBox 8"/>
          <p:cNvSpPr txBox="1"/>
          <p:nvPr/>
        </p:nvSpPr>
        <p:spPr>
          <a:xfrm>
            <a:off x="1755995" y="3143017"/>
            <a:ext cx="14372370" cy="1623866"/>
          </a:xfrm>
          <a:prstGeom prst="rect">
            <a:avLst/>
          </a:prstGeom>
        </p:spPr>
        <p:txBody>
          <a:bodyPr lIns="0" tIns="0" rIns="0" bIns="0" rtlCol="0" anchor="t">
            <a:spAutoFit/>
          </a:bodyPr>
          <a:lstStyle/>
          <a:p>
            <a:pPr algn="ctr">
              <a:lnSpc>
                <a:spcPts val="6570"/>
              </a:lnSpc>
              <a:spcBef>
                <a:spcPct val="0"/>
              </a:spcBef>
            </a:pPr>
            <a:r>
              <a:rPr lang="en-US" sz="4693" spc="281">
                <a:solidFill>
                  <a:srgbClr val="5A3761"/>
                </a:solidFill>
                <a:latin typeface="Atma Bold"/>
                <a:ea typeface="Atma Bold"/>
                <a:cs typeface="Atma Bold"/>
                <a:sym typeface="Atma Bold"/>
              </a:rPr>
              <a:t>The accuracy of the Decision Tree Classifier on the test set is:</a:t>
            </a:r>
          </a:p>
        </p:txBody>
      </p:sp>
      <p:sp>
        <p:nvSpPr>
          <p:cNvPr id="9" name="TextBox 9"/>
          <p:cNvSpPr txBox="1"/>
          <p:nvPr/>
        </p:nvSpPr>
        <p:spPr>
          <a:xfrm>
            <a:off x="3551507" y="523995"/>
            <a:ext cx="10781348" cy="1402804"/>
          </a:xfrm>
          <a:prstGeom prst="rect">
            <a:avLst/>
          </a:prstGeom>
        </p:spPr>
        <p:txBody>
          <a:bodyPr lIns="0" tIns="0" rIns="0" bIns="0" rtlCol="0" anchor="t">
            <a:spAutoFit/>
          </a:bodyPr>
          <a:lstStyle/>
          <a:p>
            <a:pPr algn="ctr">
              <a:lnSpc>
                <a:spcPts val="11405"/>
              </a:lnSpc>
              <a:spcBef>
                <a:spcPct val="0"/>
              </a:spcBef>
            </a:pPr>
            <a:r>
              <a:rPr lang="en-US" sz="8146" spc="488">
                <a:solidFill>
                  <a:srgbClr val="5A3761"/>
                </a:solidFill>
                <a:latin typeface="Atma Bold"/>
                <a:ea typeface="Atma Bold"/>
                <a:cs typeface="Atma Bold"/>
                <a:sym typeface="Atma Bold"/>
              </a:rPr>
              <a:t>Model Performance</a:t>
            </a:r>
          </a:p>
        </p:txBody>
      </p:sp>
      <p:sp>
        <p:nvSpPr>
          <p:cNvPr id="10" name="TextBox 10"/>
          <p:cNvSpPr txBox="1"/>
          <p:nvPr/>
        </p:nvSpPr>
        <p:spPr>
          <a:xfrm>
            <a:off x="1170437" y="5877052"/>
            <a:ext cx="16230600" cy="2507712"/>
          </a:xfrm>
          <a:prstGeom prst="rect">
            <a:avLst/>
          </a:prstGeom>
        </p:spPr>
        <p:txBody>
          <a:bodyPr lIns="0" tIns="0" rIns="0" bIns="0" rtlCol="0" anchor="t">
            <a:spAutoFit/>
          </a:bodyPr>
          <a:lstStyle/>
          <a:p>
            <a:pPr algn="ctr">
              <a:lnSpc>
                <a:spcPts val="6679"/>
              </a:lnSpc>
              <a:spcBef>
                <a:spcPct val="0"/>
              </a:spcBef>
            </a:pPr>
            <a:r>
              <a:rPr lang="en-US" sz="4771" spc="286">
                <a:solidFill>
                  <a:srgbClr val="5A3761"/>
                </a:solidFill>
                <a:latin typeface="Atma Bold"/>
                <a:ea typeface="Atma Bold"/>
                <a:cs typeface="Atma Bold"/>
                <a:sym typeface="Atma Bold"/>
              </a:rPr>
              <a:t>This indicates that the model correctly classified approximately 99.97% of the transactions in the test set as either fraudulent or non-fraudulent.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rot="4351362">
            <a:off x="-1228542" y="7090316"/>
            <a:ext cx="3745770" cy="3112394"/>
          </a:xfrm>
          <a:custGeom>
            <a:avLst/>
            <a:gdLst/>
            <a:ahLst/>
            <a:cxnLst/>
            <a:rect l="l" t="t" r="r" b="b"/>
            <a:pathLst>
              <a:path w="3745770" h="3112394">
                <a:moveTo>
                  <a:pt x="0" y="0"/>
                </a:moveTo>
                <a:lnTo>
                  <a:pt x="3745769" y="0"/>
                </a:lnTo>
                <a:lnTo>
                  <a:pt x="3745769" y="3112394"/>
                </a:lnTo>
                <a:lnTo>
                  <a:pt x="0" y="3112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31708">
            <a:off x="15368316" y="6718112"/>
            <a:ext cx="4621811" cy="3781482"/>
          </a:xfrm>
          <a:custGeom>
            <a:avLst/>
            <a:gdLst/>
            <a:ahLst/>
            <a:cxnLst/>
            <a:rect l="l" t="t" r="r" b="b"/>
            <a:pathLst>
              <a:path w="4621811" h="3781482">
                <a:moveTo>
                  <a:pt x="0" y="0"/>
                </a:moveTo>
                <a:lnTo>
                  <a:pt x="4621811" y="0"/>
                </a:lnTo>
                <a:lnTo>
                  <a:pt x="4621811" y="3781482"/>
                </a:lnTo>
                <a:lnTo>
                  <a:pt x="0" y="3781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4954693" y="-1643210"/>
            <a:ext cx="5847907" cy="4114800"/>
          </a:xfrm>
          <a:custGeom>
            <a:avLst/>
            <a:gdLst/>
            <a:ahLst/>
            <a:cxnLst/>
            <a:rect l="l" t="t" r="r" b="b"/>
            <a:pathLst>
              <a:path w="5847907" h="4114800">
                <a:moveTo>
                  <a:pt x="0" y="0"/>
                </a:moveTo>
                <a:lnTo>
                  <a:pt x="5847907" y="0"/>
                </a:lnTo>
                <a:lnTo>
                  <a:pt x="584790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701725" y="-1283335"/>
            <a:ext cx="5350282" cy="3754925"/>
          </a:xfrm>
          <a:custGeom>
            <a:avLst/>
            <a:gdLst/>
            <a:ahLst/>
            <a:cxnLst/>
            <a:rect l="l" t="t" r="r" b="b"/>
            <a:pathLst>
              <a:path w="5350282" h="3754925">
                <a:moveTo>
                  <a:pt x="0" y="0"/>
                </a:moveTo>
                <a:lnTo>
                  <a:pt x="5350282" y="0"/>
                </a:lnTo>
                <a:lnTo>
                  <a:pt x="5350282" y="3754925"/>
                </a:lnTo>
                <a:lnTo>
                  <a:pt x="0" y="3754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756902" y="3014693"/>
            <a:ext cx="14462053" cy="4390057"/>
          </a:xfrm>
          <a:custGeom>
            <a:avLst/>
            <a:gdLst/>
            <a:ahLst/>
            <a:cxnLst/>
            <a:rect l="l" t="t" r="r" b="b"/>
            <a:pathLst>
              <a:path w="14462053" h="4390057">
                <a:moveTo>
                  <a:pt x="0" y="0"/>
                </a:moveTo>
                <a:lnTo>
                  <a:pt x="14462053" y="0"/>
                </a:lnTo>
                <a:lnTo>
                  <a:pt x="14462053" y="4390058"/>
                </a:lnTo>
                <a:lnTo>
                  <a:pt x="0" y="4390058"/>
                </a:lnTo>
                <a:lnTo>
                  <a:pt x="0" y="0"/>
                </a:lnTo>
                <a:close/>
              </a:path>
            </a:pathLst>
          </a:custGeom>
          <a:blipFill>
            <a:blip r:embed="rId10"/>
            <a:stretch>
              <a:fillRect t="-2439" b="-162"/>
            </a:stretch>
          </a:blipFill>
        </p:spPr>
        <p:txBody>
          <a:bodyPr/>
          <a:lstStyle/>
          <a:p>
            <a:endParaRPr lang="en-IN"/>
          </a:p>
        </p:txBody>
      </p:sp>
      <p:sp>
        <p:nvSpPr>
          <p:cNvPr id="7" name="TextBox 7"/>
          <p:cNvSpPr txBox="1"/>
          <p:nvPr/>
        </p:nvSpPr>
        <p:spPr>
          <a:xfrm>
            <a:off x="2990410" y="876300"/>
            <a:ext cx="12307181" cy="1280706"/>
          </a:xfrm>
          <a:prstGeom prst="rect">
            <a:avLst/>
          </a:prstGeom>
        </p:spPr>
        <p:txBody>
          <a:bodyPr lIns="0" tIns="0" rIns="0" bIns="0" rtlCol="0" anchor="t">
            <a:spAutoFit/>
          </a:bodyPr>
          <a:lstStyle/>
          <a:p>
            <a:pPr algn="ctr">
              <a:lnSpc>
                <a:spcPts val="10414"/>
              </a:lnSpc>
              <a:spcBef>
                <a:spcPct val="0"/>
              </a:spcBef>
            </a:pPr>
            <a:r>
              <a:rPr lang="en-US" sz="7439" spc="446">
                <a:solidFill>
                  <a:srgbClr val="5A3761"/>
                </a:solidFill>
                <a:latin typeface="Atma Bold"/>
                <a:ea typeface="Atma Bold"/>
                <a:cs typeface="Atma Bold"/>
                <a:sym typeface="Atma Bold"/>
              </a:rPr>
              <a:t> Model Prediction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1623958" y="426382"/>
            <a:ext cx="15040085" cy="9434235"/>
          </a:xfrm>
          <a:custGeom>
            <a:avLst/>
            <a:gdLst/>
            <a:ahLst/>
            <a:cxnLst/>
            <a:rect l="l" t="t" r="r" b="b"/>
            <a:pathLst>
              <a:path w="15040085" h="9434235">
                <a:moveTo>
                  <a:pt x="0" y="0"/>
                </a:moveTo>
                <a:lnTo>
                  <a:pt x="15040084" y="0"/>
                </a:lnTo>
                <a:lnTo>
                  <a:pt x="15040084" y="9434236"/>
                </a:lnTo>
                <a:lnTo>
                  <a:pt x="0" y="94342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57886" y="6821985"/>
            <a:ext cx="2186109" cy="3465015"/>
          </a:xfrm>
          <a:custGeom>
            <a:avLst/>
            <a:gdLst/>
            <a:ahLst/>
            <a:cxnLst/>
            <a:rect l="l" t="t" r="r" b="b"/>
            <a:pathLst>
              <a:path w="2186109" h="3465015">
                <a:moveTo>
                  <a:pt x="0" y="0"/>
                </a:moveTo>
                <a:lnTo>
                  <a:pt x="2186109" y="0"/>
                </a:lnTo>
                <a:lnTo>
                  <a:pt x="2186109" y="3465015"/>
                </a:lnTo>
                <a:lnTo>
                  <a:pt x="0" y="3465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rot="-86536">
            <a:off x="5667490" y="2338881"/>
            <a:ext cx="7707089" cy="1711919"/>
          </a:xfrm>
          <a:prstGeom prst="rect">
            <a:avLst/>
          </a:prstGeom>
        </p:spPr>
        <p:txBody>
          <a:bodyPr lIns="0" tIns="0" rIns="0" bIns="0" rtlCol="0" anchor="t">
            <a:spAutoFit/>
          </a:bodyPr>
          <a:lstStyle/>
          <a:p>
            <a:pPr algn="ctr">
              <a:lnSpc>
                <a:spcPts val="6427"/>
              </a:lnSpc>
            </a:pPr>
            <a:r>
              <a:rPr lang="en-US" sz="7651" spc="459">
                <a:solidFill>
                  <a:srgbClr val="5A3761"/>
                </a:solidFill>
                <a:latin typeface="Atma Bold"/>
                <a:ea typeface="Atma Bold"/>
                <a:cs typeface="Atma Bold"/>
                <a:sym typeface="Atma Bold"/>
              </a:rPr>
              <a:t>Model Prediction</a:t>
            </a:r>
          </a:p>
        </p:txBody>
      </p:sp>
      <p:sp>
        <p:nvSpPr>
          <p:cNvPr id="5" name="Freeform 5"/>
          <p:cNvSpPr/>
          <p:nvPr/>
        </p:nvSpPr>
        <p:spPr>
          <a:xfrm rot="-189324">
            <a:off x="1914885" y="4731310"/>
            <a:ext cx="13254589" cy="3929185"/>
          </a:xfrm>
          <a:custGeom>
            <a:avLst/>
            <a:gdLst/>
            <a:ahLst/>
            <a:cxnLst/>
            <a:rect l="l" t="t" r="r" b="b"/>
            <a:pathLst>
              <a:path w="13254589" h="3929185">
                <a:moveTo>
                  <a:pt x="0" y="0"/>
                </a:moveTo>
                <a:lnTo>
                  <a:pt x="13254589" y="0"/>
                </a:lnTo>
                <a:lnTo>
                  <a:pt x="13254589" y="3929185"/>
                </a:lnTo>
                <a:lnTo>
                  <a:pt x="0" y="3929185"/>
                </a:lnTo>
                <a:lnTo>
                  <a:pt x="0" y="0"/>
                </a:lnTo>
                <a:close/>
              </a:path>
            </a:pathLst>
          </a:custGeom>
          <a:blipFill>
            <a:blip r:embed="rId6"/>
            <a:stretch>
              <a:fillRect t="-3698" b="-1367"/>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1998748" y="426382"/>
            <a:ext cx="15040085" cy="9434235"/>
          </a:xfrm>
          <a:custGeom>
            <a:avLst/>
            <a:gdLst/>
            <a:ahLst/>
            <a:cxnLst/>
            <a:rect l="l" t="t" r="r" b="b"/>
            <a:pathLst>
              <a:path w="15040085" h="9434235">
                <a:moveTo>
                  <a:pt x="0" y="0"/>
                </a:moveTo>
                <a:lnTo>
                  <a:pt x="15040085" y="0"/>
                </a:lnTo>
                <a:lnTo>
                  <a:pt x="15040085" y="9434236"/>
                </a:lnTo>
                <a:lnTo>
                  <a:pt x="0" y="94342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5642773" y="2478707"/>
            <a:ext cx="7002453" cy="1045191"/>
          </a:xfrm>
          <a:prstGeom prst="rect">
            <a:avLst/>
          </a:prstGeom>
        </p:spPr>
        <p:txBody>
          <a:bodyPr lIns="0" tIns="0" rIns="0" bIns="0" rtlCol="0" anchor="t">
            <a:spAutoFit/>
          </a:bodyPr>
          <a:lstStyle/>
          <a:p>
            <a:pPr algn="ctr">
              <a:lnSpc>
                <a:spcPts val="7430"/>
              </a:lnSpc>
            </a:pPr>
            <a:r>
              <a:rPr lang="en-US" sz="8846" spc="530">
                <a:solidFill>
                  <a:srgbClr val="5A3761"/>
                </a:solidFill>
                <a:latin typeface="Atma Bold"/>
                <a:ea typeface="Atma Bold"/>
                <a:cs typeface="Atma Bold"/>
                <a:sym typeface="Atma Bold"/>
              </a:rPr>
              <a:t>Conclusion</a:t>
            </a:r>
          </a:p>
        </p:txBody>
      </p:sp>
      <p:sp>
        <p:nvSpPr>
          <p:cNvPr id="4" name="TextBox 4"/>
          <p:cNvSpPr txBox="1"/>
          <p:nvPr/>
        </p:nvSpPr>
        <p:spPr>
          <a:xfrm rot="-113370">
            <a:off x="2482182" y="3678515"/>
            <a:ext cx="13078036" cy="5123712"/>
          </a:xfrm>
          <a:prstGeom prst="rect">
            <a:avLst/>
          </a:prstGeom>
        </p:spPr>
        <p:txBody>
          <a:bodyPr lIns="0" tIns="0" rIns="0" bIns="0" rtlCol="0" anchor="t">
            <a:spAutoFit/>
          </a:bodyPr>
          <a:lstStyle/>
          <a:p>
            <a:pPr algn="l">
              <a:lnSpc>
                <a:spcPts val="3715"/>
              </a:lnSpc>
              <a:spcBef>
                <a:spcPct val="0"/>
              </a:spcBef>
            </a:pPr>
            <a:r>
              <a:rPr lang="en-US" sz="2654" spc="159">
                <a:solidFill>
                  <a:srgbClr val="5A3761"/>
                </a:solidFill>
                <a:latin typeface="Atma"/>
                <a:ea typeface="Atma"/>
                <a:cs typeface="Atma"/>
                <a:sym typeface="Atma"/>
              </a:rPr>
              <a:t>In this project, we successfully developed a machine learning model capable of detecting fraudulent online payment transactions with a high degree of accuracy (approximately 99.97%). By leveraging historical transaction data from Kaggle, we identified key patterns and features that are indicative of fraud. The implementation of a Decision Tree Classifier proved effective in distinguishing between fraudulent and non-fraudulent transactions. This model holds significant potential for aiding credit card companies and financial institutions in early fraud detection, thereby enhancing customer trust and preventing unauthorized charges. Looking ahead, future work could focus on improving the model by exploring more advanced algorithms such as ensemble methods, incorporating additional features or external data sources, and continuously retraining the model with new data to maintain its accuracy and reliability.. </a:t>
            </a:r>
          </a:p>
        </p:txBody>
      </p:sp>
      <p:sp>
        <p:nvSpPr>
          <p:cNvPr id="5" name="Freeform 5"/>
          <p:cNvSpPr/>
          <p:nvPr/>
        </p:nvSpPr>
        <p:spPr>
          <a:xfrm>
            <a:off x="601419" y="6582952"/>
            <a:ext cx="2067909" cy="3277665"/>
          </a:xfrm>
          <a:custGeom>
            <a:avLst/>
            <a:gdLst/>
            <a:ahLst/>
            <a:cxnLst/>
            <a:rect l="l" t="t" r="r" b="b"/>
            <a:pathLst>
              <a:path w="2067909" h="3277665">
                <a:moveTo>
                  <a:pt x="0" y="0"/>
                </a:moveTo>
                <a:lnTo>
                  <a:pt x="2067909" y="0"/>
                </a:lnTo>
                <a:lnTo>
                  <a:pt x="2067909" y="3277666"/>
                </a:lnTo>
                <a:lnTo>
                  <a:pt x="0" y="3277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2049447" y="1028700"/>
            <a:ext cx="14938218" cy="8229600"/>
          </a:xfrm>
          <a:custGeom>
            <a:avLst/>
            <a:gdLst/>
            <a:ahLst/>
            <a:cxnLst/>
            <a:rect l="l" t="t" r="r" b="b"/>
            <a:pathLst>
              <a:path w="14938218" h="8229600">
                <a:moveTo>
                  <a:pt x="0" y="0"/>
                </a:moveTo>
                <a:lnTo>
                  <a:pt x="14938218" y="0"/>
                </a:lnTo>
                <a:lnTo>
                  <a:pt x="14938218"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4655460" y="5914977"/>
            <a:ext cx="2909633" cy="3899006"/>
          </a:xfrm>
          <a:custGeom>
            <a:avLst/>
            <a:gdLst/>
            <a:ahLst/>
            <a:cxnLst/>
            <a:rect l="l" t="t" r="r" b="b"/>
            <a:pathLst>
              <a:path w="2909633" h="3899006">
                <a:moveTo>
                  <a:pt x="0" y="0"/>
                </a:moveTo>
                <a:lnTo>
                  <a:pt x="2909633" y="0"/>
                </a:lnTo>
                <a:lnTo>
                  <a:pt x="2909633" y="3899006"/>
                </a:lnTo>
                <a:lnTo>
                  <a:pt x="0" y="3899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28700" y="5143500"/>
            <a:ext cx="2596065" cy="4114800"/>
          </a:xfrm>
          <a:custGeom>
            <a:avLst/>
            <a:gdLst/>
            <a:ahLst/>
            <a:cxnLst/>
            <a:rect l="l" t="t" r="r" b="b"/>
            <a:pathLst>
              <a:path w="2596065" h="4114800">
                <a:moveTo>
                  <a:pt x="0" y="0"/>
                </a:moveTo>
                <a:lnTo>
                  <a:pt x="2596065" y="0"/>
                </a:lnTo>
                <a:lnTo>
                  <a:pt x="259606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2736768" y="2771232"/>
            <a:ext cx="12814465" cy="2372268"/>
          </a:xfrm>
          <a:prstGeom prst="rect">
            <a:avLst/>
          </a:prstGeom>
        </p:spPr>
        <p:txBody>
          <a:bodyPr lIns="0" tIns="0" rIns="0" bIns="0" rtlCol="0" anchor="t">
            <a:spAutoFit/>
          </a:bodyPr>
          <a:lstStyle/>
          <a:p>
            <a:pPr algn="ctr">
              <a:lnSpc>
                <a:spcPts val="19395"/>
              </a:lnSpc>
              <a:spcBef>
                <a:spcPct val="0"/>
              </a:spcBef>
            </a:pPr>
            <a:r>
              <a:rPr lang="en-US" sz="13853" spc="831">
                <a:solidFill>
                  <a:srgbClr val="5A3761"/>
                </a:solidFill>
                <a:latin typeface="Atma Bold"/>
                <a:ea typeface="Atma Bold"/>
                <a:cs typeface="Atma Bold"/>
                <a:sym typeface="Atma Bold"/>
              </a:rPr>
              <a:t>Any</a:t>
            </a:r>
          </a:p>
        </p:txBody>
      </p:sp>
      <p:sp>
        <p:nvSpPr>
          <p:cNvPr id="6" name="TextBox 6"/>
          <p:cNvSpPr txBox="1"/>
          <p:nvPr/>
        </p:nvSpPr>
        <p:spPr>
          <a:xfrm>
            <a:off x="1553103" y="4924425"/>
            <a:ext cx="15930905" cy="1937942"/>
          </a:xfrm>
          <a:prstGeom prst="rect">
            <a:avLst/>
          </a:prstGeom>
        </p:spPr>
        <p:txBody>
          <a:bodyPr lIns="0" tIns="0" rIns="0" bIns="0" rtlCol="0" anchor="t">
            <a:spAutoFit/>
          </a:bodyPr>
          <a:lstStyle/>
          <a:p>
            <a:pPr algn="ctr">
              <a:lnSpc>
                <a:spcPts val="15880"/>
              </a:lnSpc>
              <a:spcBef>
                <a:spcPct val="0"/>
              </a:spcBef>
            </a:pPr>
            <a:r>
              <a:rPr lang="en-US" sz="11343" spc="680">
                <a:solidFill>
                  <a:srgbClr val="5A3761"/>
                </a:solidFill>
                <a:latin typeface="Atma Bold"/>
                <a:ea typeface="Atma Bold"/>
                <a:cs typeface="Atma Bold"/>
                <a:sym typeface="Atma Bold"/>
              </a:rPr>
              <a:t>Question ?</a:t>
            </a:r>
          </a:p>
        </p:txBody>
      </p:sp>
      <p:sp>
        <p:nvSpPr>
          <p:cNvPr id="7" name="TextBox 7"/>
          <p:cNvSpPr txBox="1"/>
          <p:nvPr/>
        </p:nvSpPr>
        <p:spPr>
          <a:xfrm>
            <a:off x="14919159" y="6043724"/>
            <a:ext cx="1945012" cy="818643"/>
          </a:xfrm>
          <a:prstGeom prst="rect">
            <a:avLst/>
          </a:prstGeom>
        </p:spPr>
        <p:txBody>
          <a:bodyPr lIns="0" tIns="0" rIns="0" bIns="0" rtlCol="0" anchor="t">
            <a:spAutoFit/>
          </a:bodyPr>
          <a:lstStyle/>
          <a:p>
            <a:pPr algn="ctr">
              <a:lnSpc>
                <a:spcPts val="6763"/>
              </a:lnSpc>
              <a:spcBef>
                <a:spcPct val="0"/>
              </a:spcBef>
            </a:pPr>
            <a:r>
              <a:rPr lang="en-US" sz="4830" spc="289">
                <a:solidFill>
                  <a:srgbClr val="F3E6D5"/>
                </a:solidFill>
                <a:latin typeface="Atma Bold"/>
                <a:ea typeface="Atma Bold"/>
                <a:cs typeface="Atma Bold"/>
                <a:sym typeface="Atma Bold"/>
              </a:rPr>
              <a:t>Yes</a:t>
            </a:r>
          </a:p>
        </p:txBody>
      </p:sp>
      <p:sp>
        <p:nvSpPr>
          <p:cNvPr id="8" name="TextBox 8"/>
          <p:cNvSpPr txBox="1"/>
          <p:nvPr/>
        </p:nvSpPr>
        <p:spPr>
          <a:xfrm>
            <a:off x="14919159" y="7648161"/>
            <a:ext cx="1945012" cy="818643"/>
          </a:xfrm>
          <a:prstGeom prst="rect">
            <a:avLst/>
          </a:prstGeom>
        </p:spPr>
        <p:txBody>
          <a:bodyPr lIns="0" tIns="0" rIns="0" bIns="0" rtlCol="0" anchor="t">
            <a:spAutoFit/>
          </a:bodyPr>
          <a:lstStyle/>
          <a:p>
            <a:pPr algn="ctr">
              <a:lnSpc>
                <a:spcPts val="6763"/>
              </a:lnSpc>
              <a:spcBef>
                <a:spcPct val="0"/>
              </a:spcBef>
            </a:pPr>
            <a:r>
              <a:rPr lang="en-US" sz="4830" spc="289">
                <a:solidFill>
                  <a:srgbClr val="F6F6F6"/>
                </a:solidFill>
                <a:latin typeface="Atma Bold"/>
                <a:ea typeface="Atma Bold"/>
                <a:cs typeface="Atma Bold"/>
                <a:sym typeface="Atma Bold"/>
              </a:rPr>
              <a:t>No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3422403" y="2399341"/>
            <a:ext cx="5179600" cy="5488318"/>
          </a:xfrm>
          <a:custGeom>
            <a:avLst/>
            <a:gdLst/>
            <a:ahLst/>
            <a:cxnLst/>
            <a:rect l="l" t="t" r="r" b="b"/>
            <a:pathLst>
              <a:path w="5179600" h="5488318">
                <a:moveTo>
                  <a:pt x="0" y="0"/>
                </a:moveTo>
                <a:lnTo>
                  <a:pt x="5179600" y="0"/>
                </a:lnTo>
                <a:lnTo>
                  <a:pt x="5179600" y="5488318"/>
                </a:lnTo>
                <a:lnTo>
                  <a:pt x="0" y="5488318"/>
                </a:lnTo>
                <a:lnTo>
                  <a:pt x="0" y="0"/>
                </a:lnTo>
                <a:close/>
              </a:path>
            </a:pathLst>
          </a:custGeom>
          <a:blipFill>
            <a:blip r:embed="rId2">
              <a:alphaModFix amt="7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2736768" y="3797378"/>
            <a:ext cx="12814465" cy="3149444"/>
          </a:xfrm>
          <a:prstGeom prst="rect">
            <a:avLst/>
          </a:prstGeom>
        </p:spPr>
        <p:txBody>
          <a:bodyPr lIns="0" tIns="0" rIns="0" bIns="0" rtlCol="0" anchor="t">
            <a:spAutoFit/>
          </a:bodyPr>
          <a:lstStyle/>
          <a:p>
            <a:pPr algn="ctr">
              <a:lnSpc>
                <a:spcPts val="11775"/>
              </a:lnSpc>
            </a:pPr>
            <a:r>
              <a:rPr lang="en-US" sz="13853" spc="831">
                <a:solidFill>
                  <a:srgbClr val="5A3761"/>
                </a:solidFill>
                <a:latin typeface="Atma Bold"/>
                <a:ea typeface="Atma Bold"/>
                <a:cs typeface="Atma Bold"/>
                <a:sym typeface="Atma Bold"/>
              </a:rPr>
              <a:t>Hello Everyone!</a:t>
            </a:r>
          </a:p>
        </p:txBody>
      </p:sp>
      <p:sp>
        <p:nvSpPr>
          <p:cNvPr id="4" name="Freeform 4"/>
          <p:cNvSpPr/>
          <p:nvPr/>
        </p:nvSpPr>
        <p:spPr>
          <a:xfrm>
            <a:off x="1028700" y="5558488"/>
            <a:ext cx="2596065" cy="4114800"/>
          </a:xfrm>
          <a:custGeom>
            <a:avLst/>
            <a:gdLst/>
            <a:ahLst/>
            <a:cxnLst/>
            <a:rect l="l" t="t" r="r" b="b"/>
            <a:pathLst>
              <a:path w="2596065" h="4114800">
                <a:moveTo>
                  <a:pt x="0" y="0"/>
                </a:moveTo>
                <a:lnTo>
                  <a:pt x="2596065" y="0"/>
                </a:lnTo>
                <a:lnTo>
                  <a:pt x="259606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3207328" y="6501905"/>
            <a:ext cx="1647839" cy="889833"/>
          </a:xfrm>
          <a:custGeom>
            <a:avLst/>
            <a:gdLst/>
            <a:ahLst/>
            <a:cxnLst/>
            <a:rect l="l" t="t" r="r" b="b"/>
            <a:pathLst>
              <a:path w="1647839" h="889833">
                <a:moveTo>
                  <a:pt x="0" y="0"/>
                </a:moveTo>
                <a:lnTo>
                  <a:pt x="1647840" y="0"/>
                </a:lnTo>
                <a:lnTo>
                  <a:pt x="1647840" y="889833"/>
                </a:lnTo>
                <a:lnTo>
                  <a:pt x="0" y="8898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14031248" y="1629131"/>
            <a:ext cx="2476083" cy="2057400"/>
          </a:xfrm>
          <a:custGeom>
            <a:avLst/>
            <a:gdLst/>
            <a:ahLst/>
            <a:cxnLst/>
            <a:rect l="l" t="t" r="r" b="b"/>
            <a:pathLst>
              <a:path w="2476083" h="2057400">
                <a:moveTo>
                  <a:pt x="0" y="0"/>
                </a:moveTo>
                <a:lnTo>
                  <a:pt x="2476083" y="0"/>
                </a:lnTo>
                <a:lnTo>
                  <a:pt x="2476083"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1449267" y="0"/>
            <a:ext cx="15389467" cy="8925891"/>
          </a:xfrm>
          <a:custGeom>
            <a:avLst/>
            <a:gdLst/>
            <a:ahLst/>
            <a:cxnLst/>
            <a:rect l="l" t="t" r="r" b="b"/>
            <a:pathLst>
              <a:path w="15389467" h="8925891">
                <a:moveTo>
                  <a:pt x="0" y="0"/>
                </a:moveTo>
                <a:lnTo>
                  <a:pt x="15389466" y="0"/>
                </a:lnTo>
                <a:lnTo>
                  <a:pt x="15389466" y="8925891"/>
                </a:lnTo>
                <a:lnTo>
                  <a:pt x="0" y="89258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3643464" y="3124519"/>
            <a:ext cx="12549208" cy="4930388"/>
          </a:xfrm>
          <a:prstGeom prst="rect">
            <a:avLst/>
          </a:prstGeom>
        </p:spPr>
        <p:txBody>
          <a:bodyPr lIns="0" tIns="0" rIns="0" bIns="0" rtlCol="0" anchor="t">
            <a:spAutoFit/>
          </a:bodyPr>
          <a:lstStyle/>
          <a:p>
            <a:pPr algn="l">
              <a:lnSpc>
                <a:spcPts val="4921"/>
              </a:lnSpc>
              <a:spcBef>
                <a:spcPct val="0"/>
              </a:spcBef>
            </a:pPr>
            <a:r>
              <a:rPr lang="en-US" sz="3515" spc="210">
                <a:solidFill>
                  <a:srgbClr val="5A3761"/>
                </a:solidFill>
                <a:latin typeface="Atma"/>
                <a:ea typeface="Atma"/>
                <a:cs typeface="Atma"/>
                <a:sym typeface="Atma"/>
              </a:rPr>
              <a:t>The introduction of online payment systems has helped a lot in the ease of payments. But, at the same time, it increased in payment frauds. Online payment frauds can happen with anyone using any payment system, especially while making payments using a credit card. That is why detecting online payment fraud is very important for credit card companies to ensure that the customers are not getting charged for the products and services they never paid. </a:t>
            </a:r>
          </a:p>
        </p:txBody>
      </p:sp>
      <p:sp>
        <p:nvSpPr>
          <p:cNvPr id="4" name="Freeform 4"/>
          <p:cNvSpPr/>
          <p:nvPr/>
        </p:nvSpPr>
        <p:spPr>
          <a:xfrm>
            <a:off x="-511342" y="6699802"/>
            <a:ext cx="3921217" cy="3258175"/>
          </a:xfrm>
          <a:custGeom>
            <a:avLst/>
            <a:gdLst/>
            <a:ahLst/>
            <a:cxnLst/>
            <a:rect l="l" t="t" r="r" b="b"/>
            <a:pathLst>
              <a:path w="3921217" h="3258175">
                <a:moveTo>
                  <a:pt x="0" y="0"/>
                </a:moveTo>
                <a:lnTo>
                  <a:pt x="3921217" y="0"/>
                </a:lnTo>
                <a:lnTo>
                  <a:pt x="3921217" y="3258175"/>
                </a:lnTo>
                <a:lnTo>
                  <a:pt x="0" y="3258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5190894" y="1558740"/>
            <a:ext cx="1647839" cy="889833"/>
          </a:xfrm>
          <a:custGeom>
            <a:avLst/>
            <a:gdLst/>
            <a:ahLst/>
            <a:cxnLst/>
            <a:rect l="l" t="t" r="r" b="b"/>
            <a:pathLst>
              <a:path w="1647839" h="889833">
                <a:moveTo>
                  <a:pt x="0" y="0"/>
                </a:moveTo>
                <a:lnTo>
                  <a:pt x="1647839" y="0"/>
                </a:lnTo>
                <a:lnTo>
                  <a:pt x="1647839" y="889833"/>
                </a:lnTo>
                <a:lnTo>
                  <a:pt x="0" y="8898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13136564" y="7667000"/>
            <a:ext cx="4108661" cy="1755947"/>
          </a:xfrm>
          <a:custGeom>
            <a:avLst/>
            <a:gdLst/>
            <a:ahLst/>
            <a:cxnLst/>
            <a:rect l="l" t="t" r="r" b="b"/>
            <a:pathLst>
              <a:path w="4108661" h="1755947">
                <a:moveTo>
                  <a:pt x="0" y="0"/>
                </a:moveTo>
                <a:lnTo>
                  <a:pt x="4108661" y="0"/>
                </a:lnTo>
                <a:lnTo>
                  <a:pt x="4108661" y="1755947"/>
                </a:lnTo>
                <a:lnTo>
                  <a:pt x="0" y="1755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666775" y="380494"/>
            <a:ext cx="2272406" cy="2890183"/>
          </a:xfrm>
          <a:custGeom>
            <a:avLst/>
            <a:gdLst/>
            <a:ahLst/>
            <a:cxnLst/>
            <a:rect l="l" t="t" r="r" b="b"/>
            <a:pathLst>
              <a:path w="2272406" h="2890183">
                <a:moveTo>
                  <a:pt x="0" y="0"/>
                </a:moveTo>
                <a:lnTo>
                  <a:pt x="2272407" y="0"/>
                </a:lnTo>
                <a:lnTo>
                  <a:pt x="2272407" y="2890183"/>
                </a:lnTo>
                <a:lnTo>
                  <a:pt x="0" y="28901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8" name="TextBox 8"/>
          <p:cNvSpPr txBox="1"/>
          <p:nvPr/>
        </p:nvSpPr>
        <p:spPr>
          <a:xfrm>
            <a:off x="5492940" y="1851256"/>
            <a:ext cx="10699731" cy="1419421"/>
          </a:xfrm>
          <a:prstGeom prst="rect">
            <a:avLst/>
          </a:prstGeom>
        </p:spPr>
        <p:txBody>
          <a:bodyPr lIns="0" tIns="0" rIns="0" bIns="0" rtlCol="0" anchor="t">
            <a:spAutoFit/>
          </a:bodyPr>
          <a:lstStyle/>
          <a:p>
            <a:pPr algn="ctr">
              <a:lnSpc>
                <a:spcPts val="11670"/>
              </a:lnSpc>
              <a:spcBef>
                <a:spcPct val="0"/>
              </a:spcBef>
            </a:pPr>
            <a:r>
              <a:rPr lang="en-US" sz="8336" spc="500">
                <a:solidFill>
                  <a:srgbClr val="5A3761"/>
                </a:solidFill>
                <a:latin typeface="Atma Bold"/>
                <a:ea typeface="Atma Bold"/>
                <a:cs typeface="Atma Bold"/>
                <a:sym typeface="Atma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1998748" y="426382"/>
            <a:ext cx="15040085" cy="9434235"/>
          </a:xfrm>
          <a:custGeom>
            <a:avLst/>
            <a:gdLst/>
            <a:ahLst/>
            <a:cxnLst/>
            <a:rect l="l" t="t" r="r" b="b"/>
            <a:pathLst>
              <a:path w="15040085" h="9434235">
                <a:moveTo>
                  <a:pt x="0" y="0"/>
                </a:moveTo>
                <a:lnTo>
                  <a:pt x="15040085" y="0"/>
                </a:lnTo>
                <a:lnTo>
                  <a:pt x="15040085" y="9434236"/>
                </a:lnTo>
                <a:lnTo>
                  <a:pt x="0" y="94342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rot="-113370">
            <a:off x="2554542" y="4269218"/>
            <a:ext cx="12094024" cy="5489965"/>
          </a:xfrm>
          <a:prstGeom prst="rect">
            <a:avLst/>
          </a:prstGeom>
        </p:spPr>
        <p:txBody>
          <a:bodyPr lIns="0" tIns="0" rIns="0" bIns="0" rtlCol="0" anchor="t">
            <a:spAutoFit/>
          </a:bodyPr>
          <a:lstStyle/>
          <a:p>
            <a:pPr algn="l">
              <a:lnSpc>
                <a:spcPts val="4823"/>
              </a:lnSpc>
            </a:pPr>
            <a:r>
              <a:rPr lang="en-US" sz="3445" spc="206">
                <a:solidFill>
                  <a:srgbClr val="5A3761"/>
                </a:solidFill>
                <a:latin typeface="Atma"/>
                <a:ea typeface="Atma"/>
                <a:cs typeface="Atma"/>
                <a:sym typeface="Atma"/>
              </a:rPr>
              <a:t>Problem Statement</a:t>
            </a:r>
          </a:p>
          <a:p>
            <a:pPr marL="743830" lvl="1" indent="-371915" algn="l">
              <a:lnSpc>
                <a:spcPts val="4823"/>
              </a:lnSpc>
              <a:buFont typeface="Arial"/>
              <a:buChar char="•"/>
            </a:pPr>
            <a:r>
              <a:rPr lang="en-US" sz="3445" spc="206">
                <a:solidFill>
                  <a:srgbClr val="5A3761"/>
                </a:solidFill>
                <a:latin typeface="Atma"/>
                <a:ea typeface="Atma"/>
                <a:cs typeface="Atma"/>
                <a:sym typeface="Atma"/>
              </a:rPr>
              <a:t>Develop a machine learning model to classify fraudulent and non-fraudulent transactions.</a:t>
            </a:r>
          </a:p>
          <a:p>
            <a:pPr marL="743830" lvl="1" indent="-371915" algn="l">
              <a:lnSpc>
                <a:spcPts val="4823"/>
              </a:lnSpc>
              <a:buFont typeface="Arial"/>
              <a:buChar char="•"/>
            </a:pPr>
            <a:r>
              <a:rPr lang="en-US" sz="3445" spc="206">
                <a:solidFill>
                  <a:srgbClr val="5A3761"/>
                </a:solidFill>
                <a:latin typeface="Atma"/>
                <a:ea typeface="Atma"/>
                <a:cs typeface="Atma"/>
                <a:sym typeface="Atma"/>
              </a:rPr>
              <a:t>Use a dataset from Kaggle containing historical information about fraudulent transactions to understand patterns of fraud.</a:t>
            </a:r>
          </a:p>
          <a:p>
            <a:pPr marL="743830" lvl="1" indent="-371915" algn="l">
              <a:lnSpc>
                <a:spcPts val="4823"/>
              </a:lnSpc>
              <a:buFont typeface="Arial"/>
              <a:buChar char="•"/>
            </a:pPr>
            <a:r>
              <a:rPr lang="en-US" sz="3445" spc="206">
                <a:solidFill>
                  <a:srgbClr val="5A3761"/>
                </a:solidFill>
                <a:latin typeface="Atma"/>
                <a:ea typeface="Atma"/>
                <a:cs typeface="Atma"/>
                <a:sym typeface="Atma"/>
              </a:rPr>
              <a:t>Aim to assist credit card companies in early detection and prevention of fraud.</a:t>
            </a:r>
          </a:p>
          <a:p>
            <a:pPr algn="l">
              <a:lnSpc>
                <a:spcPts val="4823"/>
              </a:lnSpc>
              <a:spcBef>
                <a:spcPct val="0"/>
              </a:spcBef>
            </a:pPr>
            <a:r>
              <a:rPr lang="en-US" sz="3445" spc="206">
                <a:solidFill>
                  <a:srgbClr val="5A3761"/>
                </a:solidFill>
                <a:latin typeface="Atma"/>
                <a:ea typeface="Atma"/>
                <a:cs typeface="Atma"/>
                <a:sym typeface="Atma"/>
              </a:rPr>
              <a:t>.</a:t>
            </a:r>
          </a:p>
        </p:txBody>
      </p:sp>
      <p:sp>
        <p:nvSpPr>
          <p:cNvPr id="4" name="Freeform 4"/>
          <p:cNvSpPr/>
          <p:nvPr/>
        </p:nvSpPr>
        <p:spPr>
          <a:xfrm>
            <a:off x="579518" y="6821985"/>
            <a:ext cx="2186109" cy="3465015"/>
          </a:xfrm>
          <a:custGeom>
            <a:avLst/>
            <a:gdLst/>
            <a:ahLst/>
            <a:cxnLst/>
            <a:rect l="l" t="t" r="r" b="b"/>
            <a:pathLst>
              <a:path w="2186109" h="3465015">
                <a:moveTo>
                  <a:pt x="0" y="0"/>
                </a:moveTo>
                <a:lnTo>
                  <a:pt x="2186110" y="0"/>
                </a:lnTo>
                <a:lnTo>
                  <a:pt x="2186110" y="3465015"/>
                </a:lnTo>
                <a:lnTo>
                  <a:pt x="0" y="3465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rot="-86536">
            <a:off x="5667490" y="2338881"/>
            <a:ext cx="7707089" cy="1711919"/>
          </a:xfrm>
          <a:prstGeom prst="rect">
            <a:avLst/>
          </a:prstGeom>
        </p:spPr>
        <p:txBody>
          <a:bodyPr lIns="0" tIns="0" rIns="0" bIns="0" rtlCol="0" anchor="t">
            <a:spAutoFit/>
          </a:bodyPr>
          <a:lstStyle/>
          <a:p>
            <a:pPr algn="ctr">
              <a:lnSpc>
                <a:spcPts val="6427"/>
              </a:lnSpc>
            </a:pPr>
            <a:r>
              <a:rPr lang="en-US" sz="7651" spc="459">
                <a:solidFill>
                  <a:srgbClr val="5A3761"/>
                </a:solidFill>
                <a:latin typeface="Atma Bold"/>
                <a:ea typeface="Atma Bold"/>
                <a:cs typeface="Atma Bold"/>
                <a:sym typeface="Atma Bold"/>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rot="-1583008">
            <a:off x="15042774" y="-37616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216043">
            <a:off x="-2514600" y="-68652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4275920" y="527908"/>
            <a:ext cx="8910192" cy="1981201"/>
          </a:xfrm>
          <a:prstGeom prst="rect">
            <a:avLst/>
          </a:prstGeom>
        </p:spPr>
        <p:txBody>
          <a:bodyPr lIns="0" tIns="0" rIns="0" bIns="0" rtlCol="0" anchor="t">
            <a:spAutoFit/>
          </a:bodyPr>
          <a:lstStyle/>
          <a:p>
            <a:pPr algn="ctr">
              <a:lnSpc>
                <a:spcPts val="7430"/>
              </a:lnSpc>
            </a:pPr>
            <a:r>
              <a:rPr lang="en-US" sz="8846" spc="530">
                <a:solidFill>
                  <a:srgbClr val="5A3761"/>
                </a:solidFill>
                <a:latin typeface="Atma Bold"/>
                <a:ea typeface="Atma Bold"/>
                <a:cs typeface="Atma Bold"/>
                <a:sym typeface="Atma Bold"/>
              </a:rPr>
              <a:t>Data Collection</a:t>
            </a:r>
          </a:p>
        </p:txBody>
      </p:sp>
      <p:sp>
        <p:nvSpPr>
          <p:cNvPr id="5" name="Freeform 5"/>
          <p:cNvSpPr/>
          <p:nvPr/>
        </p:nvSpPr>
        <p:spPr>
          <a:xfrm>
            <a:off x="14179339" y="8732265"/>
            <a:ext cx="4108661" cy="1755947"/>
          </a:xfrm>
          <a:custGeom>
            <a:avLst/>
            <a:gdLst/>
            <a:ahLst/>
            <a:cxnLst/>
            <a:rect l="l" t="t" r="r" b="b"/>
            <a:pathLst>
              <a:path w="4108661" h="1755947">
                <a:moveTo>
                  <a:pt x="0" y="0"/>
                </a:moveTo>
                <a:lnTo>
                  <a:pt x="4108661" y="0"/>
                </a:lnTo>
                <a:lnTo>
                  <a:pt x="4108661" y="1755947"/>
                </a:lnTo>
                <a:lnTo>
                  <a:pt x="0" y="17559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728876" y="2499584"/>
            <a:ext cx="14504794" cy="8959573"/>
          </a:xfrm>
          <a:prstGeom prst="rect">
            <a:avLst/>
          </a:prstGeom>
        </p:spPr>
        <p:txBody>
          <a:bodyPr lIns="0" tIns="0" rIns="0" bIns="0" rtlCol="0" anchor="t">
            <a:spAutoFit/>
          </a:bodyPr>
          <a:lstStyle/>
          <a:p>
            <a:pPr algn="l">
              <a:lnSpc>
                <a:spcPts val="984"/>
              </a:lnSpc>
            </a:pPr>
            <a:endParaRPr/>
          </a:p>
          <a:p>
            <a:pPr marL="609447" lvl="1" indent="-304724" algn="l">
              <a:lnSpc>
                <a:spcPts val="3951"/>
              </a:lnSpc>
              <a:spcBef>
                <a:spcPct val="0"/>
              </a:spcBef>
              <a:buFont typeface="Arial"/>
              <a:buChar char="•"/>
            </a:pPr>
            <a:r>
              <a:rPr lang="en-US" sz="2822" spc="169">
                <a:solidFill>
                  <a:srgbClr val="5A3761"/>
                </a:solidFill>
                <a:latin typeface="Atma Bold"/>
                <a:ea typeface="Atma Bold"/>
                <a:cs typeface="Atma Bold"/>
                <a:sym typeface="Atma Bold"/>
              </a:rPr>
              <a:t>Dataset Source: Kaggle</a:t>
            </a:r>
          </a:p>
          <a:p>
            <a:pPr marL="609447" lvl="1" indent="-304724" algn="l">
              <a:lnSpc>
                <a:spcPts val="3951"/>
              </a:lnSpc>
              <a:spcBef>
                <a:spcPct val="0"/>
              </a:spcBef>
              <a:buFont typeface="Arial"/>
              <a:buChar char="•"/>
            </a:pPr>
            <a:r>
              <a:rPr lang="en-US" sz="2822" spc="169">
                <a:solidFill>
                  <a:srgbClr val="5A3761"/>
                </a:solidFill>
                <a:latin typeface="Atma Bold"/>
                <a:ea typeface="Atma Bold"/>
                <a:cs typeface="Atma Bold"/>
                <a:sym typeface="Atma Bold"/>
              </a:rPr>
              <a:t>Dataset Description: Historical information about online payment transactions</a:t>
            </a:r>
          </a:p>
          <a:p>
            <a:pPr marL="609447" lvl="1" indent="-304724" algn="l">
              <a:lnSpc>
                <a:spcPts val="3951"/>
              </a:lnSpc>
              <a:spcBef>
                <a:spcPct val="0"/>
              </a:spcBef>
              <a:buFont typeface="Arial"/>
              <a:buChar char="•"/>
            </a:pPr>
            <a:r>
              <a:rPr lang="en-US" sz="2822" spc="169">
                <a:solidFill>
                  <a:srgbClr val="5A3761"/>
                </a:solidFill>
                <a:latin typeface="Atma Bold"/>
                <a:ea typeface="Atma Bold"/>
                <a:cs typeface="Atma Bold"/>
                <a:sym typeface="Atma Bold"/>
              </a:rPr>
              <a:t>Key Columns:</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step: Unit of time (1 step = 1 hour)</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type: Type of online transaction</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amount: Amount of the transaction</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nameOrig: Customer initiating the transaction</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oldbalanceOrg: Balance before the transaction</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newbalanceOrig: Balance after the transaction</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nameDest: Recipient of the transaction</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oldbalanceDest: Initial balance of recipient before the transaction</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newbalanceDest: New balance of recipient after the transaction</a:t>
            </a:r>
          </a:p>
          <a:p>
            <a:pPr marL="1218894" lvl="2" indent="-406298" algn="l">
              <a:lnSpc>
                <a:spcPts val="3951"/>
              </a:lnSpc>
              <a:spcBef>
                <a:spcPct val="0"/>
              </a:spcBef>
              <a:buAutoNum type="alphaLcPeriod"/>
            </a:pPr>
            <a:r>
              <a:rPr lang="en-US" sz="2822" spc="169">
                <a:solidFill>
                  <a:srgbClr val="5A3761"/>
                </a:solidFill>
                <a:latin typeface="Atma Bold"/>
                <a:ea typeface="Atma Bold"/>
                <a:cs typeface="Atma Bold"/>
                <a:sym typeface="Atma Bold"/>
              </a:rPr>
              <a:t>isFraud: Indicator of fraud</a:t>
            </a:r>
          </a:p>
          <a:p>
            <a:pPr algn="ctr">
              <a:lnSpc>
                <a:spcPts val="15805"/>
              </a:lnSpc>
              <a:spcBef>
                <a:spcPct val="0"/>
              </a:spcBef>
            </a:pPr>
            <a:endParaRPr lang="en-US" sz="2822" spc="169">
              <a:solidFill>
                <a:srgbClr val="5A3761"/>
              </a:solidFill>
              <a:latin typeface="Atma Bold"/>
              <a:ea typeface="Atma Bold"/>
              <a:cs typeface="Atma Bold"/>
              <a:sym typeface="Atma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1406520" y="2890183"/>
            <a:ext cx="5712816" cy="5131148"/>
          </a:xfrm>
          <a:custGeom>
            <a:avLst/>
            <a:gdLst/>
            <a:ahLst/>
            <a:cxnLst/>
            <a:rect l="l" t="t" r="r" b="b"/>
            <a:pathLst>
              <a:path w="5712816" h="5131148">
                <a:moveTo>
                  <a:pt x="0" y="0"/>
                </a:moveTo>
                <a:lnTo>
                  <a:pt x="5712816" y="0"/>
                </a:lnTo>
                <a:lnTo>
                  <a:pt x="5712816" y="5131148"/>
                </a:lnTo>
                <a:lnTo>
                  <a:pt x="0" y="51311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70317" y="0"/>
            <a:ext cx="2272406" cy="2890183"/>
          </a:xfrm>
          <a:custGeom>
            <a:avLst/>
            <a:gdLst/>
            <a:ahLst/>
            <a:cxnLst/>
            <a:rect l="l" t="t" r="r" b="b"/>
            <a:pathLst>
              <a:path w="2272406" h="2890183">
                <a:moveTo>
                  <a:pt x="0" y="0"/>
                </a:moveTo>
                <a:lnTo>
                  <a:pt x="2272406" y="0"/>
                </a:lnTo>
                <a:lnTo>
                  <a:pt x="2272406" y="2890183"/>
                </a:lnTo>
                <a:lnTo>
                  <a:pt x="0" y="2890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9862557" y="1445092"/>
            <a:ext cx="3657600" cy="1463040"/>
          </a:xfrm>
          <a:custGeom>
            <a:avLst/>
            <a:gdLst/>
            <a:ahLst/>
            <a:cxnLst/>
            <a:rect l="l" t="t" r="r" b="b"/>
            <a:pathLst>
              <a:path w="3657600" h="1463040">
                <a:moveTo>
                  <a:pt x="0" y="0"/>
                </a:moveTo>
                <a:lnTo>
                  <a:pt x="3657600" y="0"/>
                </a:lnTo>
                <a:lnTo>
                  <a:pt x="3657600" y="1463040"/>
                </a:lnTo>
                <a:lnTo>
                  <a:pt x="0" y="1463040"/>
                </a:lnTo>
                <a:lnTo>
                  <a:pt x="0" y="0"/>
                </a:lnTo>
                <a:close/>
              </a:path>
            </a:pathLst>
          </a:custGeom>
          <a:blipFill>
            <a:blip r:embed="rId6">
              <a:alphaModFix amt="24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5607502" y="6030972"/>
            <a:ext cx="2685167" cy="4256028"/>
          </a:xfrm>
          <a:custGeom>
            <a:avLst/>
            <a:gdLst/>
            <a:ahLst/>
            <a:cxnLst/>
            <a:rect l="l" t="t" r="r" b="b"/>
            <a:pathLst>
              <a:path w="2685167" h="4256028">
                <a:moveTo>
                  <a:pt x="0" y="0"/>
                </a:moveTo>
                <a:lnTo>
                  <a:pt x="2685167" y="0"/>
                </a:lnTo>
                <a:lnTo>
                  <a:pt x="2685167" y="4256028"/>
                </a:lnTo>
                <a:lnTo>
                  <a:pt x="0" y="42560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91705" y="6696098"/>
            <a:ext cx="2265533" cy="3590902"/>
          </a:xfrm>
          <a:custGeom>
            <a:avLst/>
            <a:gdLst/>
            <a:ahLst/>
            <a:cxnLst/>
            <a:rect l="l" t="t" r="r" b="b"/>
            <a:pathLst>
              <a:path w="2265533" h="3590902">
                <a:moveTo>
                  <a:pt x="0" y="0"/>
                </a:moveTo>
                <a:lnTo>
                  <a:pt x="2265532" y="0"/>
                </a:lnTo>
                <a:lnTo>
                  <a:pt x="2265532" y="3590902"/>
                </a:lnTo>
                <a:lnTo>
                  <a:pt x="0" y="35909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rot="2146654">
            <a:off x="16511921" y="271563"/>
            <a:ext cx="2272406" cy="2890183"/>
          </a:xfrm>
          <a:custGeom>
            <a:avLst/>
            <a:gdLst/>
            <a:ahLst/>
            <a:cxnLst/>
            <a:rect l="l" t="t" r="r" b="b"/>
            <a:pathLst>
              <a:path w="2272406" h="2890183">
                <a:moveTo>
                  <a:pt x="0" y="0"/>
                </a:moveTo>
                <a:lnTo>
                  <a:pt x="2272406" y="0"/>
                </a:lnTo>
                <a:lnTo>
                  <a:pt x="2272406" y="2890183"/>
                </a:lnTo>
                <a:lnTo>
                  <a:pt x="0" y="2890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8565826" y="2508467"/>
            <a:ext cx="6034238" cy="6223411"/>
          </a:xfrm>
          <a:custGeom>
            <a:avLst/>
            <a:gdLst/>
            <a:ahLst/>
            <a:cxnLst/>
            <a:rect l="l" t="t" r="r" b="b"/>
            <a:pathLst>
              <a:path w="6034238" h="6223411">
                <a:moveTo>
                  <a:pt x="0" y="0"/>
                </a:moveTo>
                <a:lnTo>
                  <a:pt x="6034238" y="0"/>
                </a:lnTo>
                <a:lnTo>
                  <a:pt x="6034238" y="6223410"/>
                </a:lnTo>
                <a:lnTo>
                  <a:pt x="0" y="6223410"/>
                </a:lnTo>
                <a:lnTo>
                  <a:pt x="0" y="0"/>
                </a:lnTo>
                <a:close/>
              </a:path>
            </a:pathLst>
          </a:custGeom>
          <a:blipFill>
            <a:blip r:embed="rId10"/>
            <a:stretch>
              <a:fillRect l="-1730" r="-4555"/>
            </a:stretch>
          </a:blipFill>
        </p:spPr>
        <p:txBody>
          <a:bodyPr/>
          <a:lstStyle/>
          <a:p>
            <a:endParaRPr lang="en-IN"/>
          </a:p>
        </p:txBody>
      </p:sp>
      <p:sp>
        <p:nvSpPr>
          <p:cNvPr id="9" name="TextBox 9"/>
          <p:cNvSpPr txBox="1"/>
          <p:nvPr/>
        </p:nvSpPr>
        <p:spPr>
          <a:xfrm>
            <a:off x="3550967" y="1073512"/>
            <a:ext cx="10411672" cy="855453"/>
          </a:xfrm>
          <a:prstGeom prst="rect">
            <a:avLst/>
          </a:prstGeom>
        </p:spPr>
        <p:txBody>
          <a:bodyPr lIns="0" tIns="0" rIns="0" bIns="0" rtlCol="0" anchor="t">
            <a:spAutoFit/>
          </a:bodyPr>
          <a:lstStyle/>
          <a:p>
            <a:pPr algn="ctr">
              <a:lnSpc>
                <a:spcPts val="6090"/>
              </a:lnSpc>
            </a:pPr>
            <a:r>
              <a:rPr lang="en-US" sz="7250" spc="435">
                <a:solidFill>
                  <a:srgbClr val="5A3761"/>
                </a:solidFill>
                <a:latin typeface="Atma Bold"/>
                <a:ea typeface="Atma Bold"/>
                <a:cs typeface="Atma Bold"/>
                <a:sym typeface="Atma Bold"/>
              </a:rPr>
              <a:t>Data Preprocessing</a:t>
            </a:r>
          </a:p>
        </p:txBody>
      </p:sp>
      <p:sp>
        <p:nvSpPr>
          <p:cNvPr id="10" name="TextBox 10"/>
          <p:cNvSpPr txBox="1"/>
          <p:nvPr/>
        </p:nvSpPr>
        <p:spPr>
          <a:xfrm>
            <a:off x="1725785" y="4231297"/>
            <a:ext cx="4842215" cy="1602982"/>
          </a:xfrm>
          <a:prstGeom prst="rect">
            <a:avLst/>
          </a:prstGeom>
        </p:spPr>
        <p:txBody>
          <a:bodyPr lIns="0" tIns="0" rIns="0" bIns="0" rtlCol="0" anchor="t">
            <a:spAutoFit/>
          </a:bodyPr>
          <a:lstStyle/>
          <a:p>
            <a:pPr algn="ctr">
              <a:lnSpc>
                <a:spcPts val="6451"/>
              </a:lnSpc>
              <a:spcBef>
                <a:spcPct val="0"/>
              </a:spcBef>
            </a:pPr>
            <a:r>
              <a:rPr lang="en-US" sz="4608" spc="276">
                <a:solidFill>
                  <a:srgbClr val="5A3761"/>
                </a:solidFill>
                <a:latin typeface="Atma Bold"/>
                <a:ea typeface="Atma Bold"/>
                <a:cs typeface="Atma Bold"/>
                <a:sym typeface="Atma Bold"/>
              </a:rPr>
              <a:t>Check for null values:</a:t>
            </a:r>
          </a:p>
        </p:txBody>
      </p:sp>
      <p:sp>
        <p:nvSpPr>
          <p:cNvPr id="11" name="TextBox 11"/>
          <p:cNvSpPr txBox="1"/>
          <p:nvPr/>
        </p:nvSpPr>
        <p:spPr>
          <a:xfrm>
            <a:off x="8565826" y="8899890"/>
            <a:ext cx="6127474" cy="1224338"/>
          </a:xfrm>
          <a:prstGeom prst="rect">
            <a:avLst/>
          </a:prstGeom>
        </p:spPr>
        <p:txBody>
          <a:bodyPr lIns="0" tIns="0" rIns="0" bIns="0" rtlCol="0" anchor="t">
            <a:spAutoFit/>
          </a:bodyPr>
          <a:lstStyle/>
          <a:p>
            <a:pPr algn="ctr">
              <a:lnSpc>
                <a:spcPts val="4966"/>
              </a:lnSpc>
              <a:spcBef>
                <a:spcPct val="0"/>
              </a:spcBef>
            </a:pPr>
            <a:r>
              <a:rPr lang="en-US" sz="3547" spc="212">
                <a:solidFill>
                  <a:srgbClr val="5A3761"/>
                </a:solidFill>
                <a:latin typeface="Atma Bold"/>
                <a:ea typeface="Atma Bold"/>
                <a:cs typeface="Atma Bold"/>
                <a:sym typeface="Atma Bold"/>
              </a:rPr>
              <a:t>Result: No null values in 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8646789" y="645289"/>
            <a:ext cx="3657600" cy="1463040"/>
          </a:xfrm>
          <a:custGeom>
            <a:avLst/>
            <a:gdLst/>
            <a:ahLst/>
            <a:cxnLst/>
            <a:rect l="l" t="t" r="r" b="b"/>
            <a:pathLst>
              <a:path w="3657600" h="1463040">
                <a:moveTo>
                  <a:pt x="0" y="0"/>
                </a:moveTo>
                <a:lnTo>
                  <a:pt x="3657600" y="0"/>
                </a:lnTo>
                <a:lnTo>
                  <a:pt x="3657600" y="1463040"/>
                </a:lnTo>
                <a:lnTo>
                  <a:pt x="0" y="1463040"/>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028700" y="2603629"/>
            <a:ext cx="6790609" cy="1758805"/>
            <a:chOff x="0" y="0"/>
            <a:chExt cx="1849583" cy="479052"/>
          </a:xfrm>
        </p:grpSpPr>
        <p:sp>
          <p:nvSpPr>
            <p:cNvPr id="4" name="Freeform 4"/>
            <p:cNvSpPr/>
            <p:nvPr/>
          </p:nvSpPr>
          <p:spPr>
            <a:xfrm>
              <a:off x="0" y="0"/>
              <a:ext cx="1849583" cy="479052"/>
            </a:xfrm>
            <a:custGeom>
              <a:avLst/>
              <a:gdLst/>
              <a:ahLst/>
              <a:cxnLst/>
              <a:rect l="l" t="t" r="r" b="b"/>
              <a:pathLst>
                <a:path w="1849583" h="479052">
                  <a:moveTo>
                    <a:pt x="58145" y="0"/>
                  </a:moveTo>
                  <a:lnTo>
                    <a:pt x="1791439" y="0"/>
                  </a:lnTo>
                  <a:cubicBezTo>
                    <a:pt x="1806859" y="0"/>
                    <a:pt x="1821649" y="6126"/>
                    <a:pt x="1832553" y="17030"/>
                  </a:cubicBezTo>
                  <a:cubicBezTo>
                    <a:pt x="1843457" y="27934"/>
                    <a:pt x="1849583" y="42724"/>
                    <a:pt x="1849583" y="58145"/>
                  </a:cubicBezTo>
                  <a:lnTo>
                    <a:pt x="1849583" y="420907"/>
                  </a:lnTo>
                  <a:cubicBezTo>
                    <a:pt x="1849583" y="436328"/>
                    <a:pt x="1843457" y="451118"/>
                    <a:pt x="1832553" y="462022"/>
                  </a:cubicBezTo>
                  <a:cubicBezTo>
                    <a:pt x="1821649" y="472926"/>
                    <a:pt x="1806859" y="479052"/>
                    <a:pt x="1791439" y="479052"/>
                  </a:cubicBezTo>
                  <a:lnTo>
                    <a:pt x="58145" y="479052"/>
                  </a:lnTo>
                  <a:cubicBezTo>
                    <a:pt x="42724" y="479052"/>
                    <a:pt x="27934" y="472926"/>
                    <a:pt x="17030" y="462022"/>
                  </a:cubicBezTo>
                  <a:cubicBezTo>
                    <a:pt x="6126" y="451118"/>
                    <a:pt x="0" y="436328"/>
                    <a:pt x="0" y="420907"/>
                  </a:cubicBezTo>
                  <a:lnTo>
                    <a:pt x="0" y="58145"/>
                  </a:lnTo>
                  <a:cubicBezTo>
                    <a:pt x="0" y="42724"/>
                    <a:pt x="6126" y="27934"/>
                    <a:pt x="17030" y="17030"/>
                  </a:cubicBezTo>
                  <a:cubicBezTo>
                    <a:pt x="27934" y="6126"/>
                    <a:pt x="42724" y="0"/>
                    <a:pt x="58145" y="0"/>
                  </a:cubicBezTo>
                  <a:close/>
                </a:path>
              </a:pathLst>
            </a:custGeom>
            <a:solidFill>
              <a:srgbClr val="FFFFFF"/>
            </a:solidFill>
          </p:spPr>
          <p:txBody>
            <a:bodyPr/>
            <a:lstStyle/>
            <a:p>
              <a:endParaRPr lang="en-IN"/>
            </a:p>
          </p:txBody>
        </p:sp>
        <p:sp>
          <p:nvSpPr>
            <p:cNvPr id="5" name="TextBox 5"/>
            <p:cNvSpPr txBox="1"/>
            <p:nvPr/>
          </p:nvSpPr>
          <p:spPr>
            <a:xfrm>
              <a:off x="0" y="0"/>
              <a:ext cx="1849583" cy="479052"/>
            </a:xfrm>
            <a:prstGeom prst="rect">
              <a:avLst/>
            </a:prstGeom>
          </p:spPr>
          <p:txBody>
            <a:bodyPr lIns="50800" tIns="50800" rIns="50800" bIns="50800" rtlCol="0" anchor="ctr"/>
            <a:lstStyle/>
            <a:p>
              <a:pPr algn="ctr">
                <a:lnSpc>
                  <a:spcPts val="3089"/>
                </a:lnSpc>
              </a:pPr>
              <a:endParaRPr/>
            </a:p>
          </p:txBody>
        </p:sp>
      </p:grpSp>
      <p:sp>
        <p:nvSpPr>
          <p:cNvPr id="6" name="Freeform 6"/>
          <p:cNvSpPr/>
          <p:nvPr/>
        </p:nvSpPr>
        <p:spPr>
          <a:xfrm rot="9735462">
            <a:off x="-459476" y="-620760"/>
            <a:ext cx="3745770" cy="3112394"/>
          </a:xfrm>
          <a:custGeom>
            <a:avLst/>
            <a:gdLst/>
            <a:ahLst/>
            <a:cxnLst/>
            <a:rect l="l" t="t" r="r" b="b"/>
            <a:pathLst>
              <a:path w="3745770" h="3112394">
                <a:moveTo>
                  <a:pt x="0" y="0"/>
                </a:moveTo>
                <a:lnTo>
                  <a:pt x="3745769" y="0"/>
                </a:lnTo>
                <a:lnTo>
                  <a:pt x="3745769" y="3112394"/>
                </a:lnTo>
                <a:lnTo>
                  <a:pt x="0" y="3112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375704" y="4457683"/>
            <a:ext cx="8768296" cy="5473582"/>
          </a:xfrm>
          <a:custGeom>
            <a:avLst/>
            <a:gdLst/>
            <a:ahLst/>
            <a:cxnLst/>
            <a:rect l="l" t="t" r="r" b="b"/>
            <a:pathLst>
              <a:path w="8768296" h="5473582">
                <a:moveTo>
                  <a:pt x="0" y="0"/>
                </a:moveTo>
                <a:lnTo>
                  <a:pt x="8768296" y="0"/>
                </a:lnTo>
                <a:lnTo>
                  <a:pt x="8768296" y="5473582"/>
                </a:lnTo>
                <a:lnTo>
                  <a:pt x="0" y="5473582"/>
                </a:lnTo>
                <a:lnTo>
                  <a:pt x="0" y="0"/>
                </a:lnTo>
                <a:close/>
              </a:path>
            </a:pathLst>
          </a:custGeom>
          <a:blipFill>
            <a:blip r:embed="rId6"/>
            <a:stretch>
              <a:fillRect l="-887" r="-887"/>
            </a:stretch>
          </a:blipFill>
        </p:spPr>
        <p:txBody>
          <a:bodyPr/>
          <a:lstStyle/>
          <a:p>
            <a:endParaRPr lang="en-IN"/>
          </a:p>
        </p:txBody>
      </p:sp>
      <p:sp>
        <p:nvSpPr>
          <p:cNvPr id="8" name="TextBox 8"/>
          <p:cNvSpPr txBox="1"/>
          <p:nvPr/>
        </p:nvSpPr>
        <p:spPr>
          <a:xfrm>
            <a:off x="4143186" y="615507"/>
            <a:ext cx="10001628" cy="1397637"/>
          </a:xfrm>
          <a:prstGeom prst="rect">
            <a:avLst/>
          </a:prstGeom>
        </p:spPr>
        <p:txBody>
          <a:bodyPr lIns="0" tIns="0" rIns="0" bIns="0" rtlCol="0" anchor="t">
            <a:spAutoFit/>
          </a:bodyPr>
          <a:lstStyle/>
          <a:p>
            <a:pPr algn="ctr">
              <a:lnSpc>
                <a:spcPts val="5276"/>
              </a:lnSpc>
            </a:pPr>
            <a:r>
              <a:rPr lang="en-US" sz="6281" spc="376">
                <a:solidFill>
                  <a:srgbClr val="5A3761"/>
                </a:solidFill>
                <a:latin typeface="Atma Bold"/>
                <a:ea typeface="Atma Bold"/>
                <a:cs typeface="Atma Bold"/>
                <a:sym typeface="Atma Bold"/>
              </a:rPr>
              <a:t>Exploratory Data Analysis (EDA)</a:t>
            </a:r>
          </a:p>
        </p:txBody>
      </p:sp>
      <p:grpSp>
        <p:nvGrpSpPr>
          <p:cNvPr id="9" name="Group 9"/>
          <p:cNvGrpSpPr/>
          <p:nvPr/>
        </p:nvGrpSpPr>
        <p:grpSpPr>
          <a:xfrm>
            <a:off x="9584071" y="2603629"/>
            <a:ext cx="7675229" cy="1758805"/>
            <a:chOff x="0" y="0"/>
            <a:chExt cx="2090531" cy="479052"/>
          </a:xfrm>
        </p:grpSpPr>
        <p:sp>
          <p:nvSpPr>
            <p:cNvPr id="10" name="Freeform 10"/>
            <p:cNvSpPr/>
            <p:nvPr/>
          </p:nvSpPr>
          <p:spPr>
            <a:xfrm>
              <a:off x="0" y="0"/>
              <a:ext cx="2090531" cy="479052"/>
            </a:xfrm>
            <a:custGeom>
              <a:avLst/>
              <a:gdLst/>
              <a:ahLst/>
              <a:cxnLst/>
              <a:rect l="l" t="t" r="r" b="b"/>
              <a:pathLst>
                <a:path w="2090531" h="479052">
                  <a:moveTo>
                    <a:pt x="51443" y="0"/>
                  </a:moveTo>
                  <a:lnTo>
                    <a:pt x="2039088" y="0"/>
                  </a:lnTo>
                  <a:cubicBezTo>
                    <a:pt x="2052731" y="0"/>
                    <a:pt x="2065816" y="5420"/>
                    <a:pt x="2075463" y="15067"/>
                  </a:cubicBezTo>
                  <a:cubicBezTo>
                    <a:pt x="2085111" y="24715"/>
                    <a:pt x="2090531" y="37800"/>
                    <a:pt x="2090531" y="51443"/>
                  </a:cubicBezTo>
                  <a:lnTo>
                    <a:pt x="2090531" y="427609"/>
                  </a:lnTo>
                  <a:cubicBezTo>
                    <a:pt x="2090531" y="441253"/>
                    <a:pt x="2085111" y="454337"/>
                    <a:pt x="2075463" y="463985"/>
                  </a:cubicBezTo>
                  <a:cubicBezTo>
                    <a:pt x="2065816" y="473632"/>
                    <a:pt x="2052731" y="479052"/>
                    <a:pt x="2039088" y="479052"/>
                  </a:cubicBezTo>
                  <a:lnTo>
                    <a:pt x="51443" y="479052"/>
                  </a:lnTo>
                  <a:cubicBezTo>
                    <a:pt x="37800" y="479052"/>
                    <a:pt x="24715" y="473632"/>
                    <a:pt x="15067" y="463985"/>
                  </a:cubicBezTo>
                  <a:cubicBezTo>
                    <a:pt x="5420" y="454337"/>
                    <a:pt x="0" y="441253"/>
                    <a:pt x="0" y="427609"/>
                  </a:cubicBezTo>
                  <a:lnTo>
                    <a:pt x="0" y="51443"/>
                  </a:lnTo>
                  <a:cubicBezTo>
                    <a:pt x="0" y="37800"/>
                    <a:pt x="5420" y="24715"/>
                    <a:pt x="15067" y="15067"/>
                  </a:cubicBezTo>
                  <a:cubicBezTo>
                    <a:pt x="24715" y="5420"/>
                    <a:pt x="37800" y="0"/>
                    <a:pt x="51443" y="0"/>
                  </a:cubicBezTo>
                  <a:close/>
                </a:path>
              </a:pathLst>
            </a:custGeom>
            <a:solidFill>
              <a:srgbClr val="FFFFFF"/>
            </a:solidFill>
          </p:spPr>
          <p:txBody>
            <a:bodyPr/>
            <a:lstStyle/>
            <a:p>
              <a:endParaRPr lang="en-IN"/>
            </a:p>
          </p:txBody>
        </p:sp>
        <p:sp>
          <p:nvSpPr>
            <p:cNvPr id="11" name="TextBox 11"/>
            <p:cNvSpPr txBox="1"/>
            <p:nvPr/>
          </p:nvSpPr>
          <p:spPr>
            <a:xfrm>
              <a:off x="0" y="0"/>
              <a:ext cx="2090531" cy="479052"/>
            </a:xfrm>
            <a:prstGeom prst="rect">
              <a:avLst/>
            </a:prstGeom>
          </p:spPr>
          <p:txBody>
            <a:bodyPr lIns="50800" tIns="50800" rIns="50800" bIns="50800" rtlCol="0" anchor="ctr"/>
            <a:lstStyle/>
            <a:p>
              <a:pPr algn="ctr">
                <a:lnSpc>
                  <a:spcPts val="3089"/>
                </a:lnSpc>
              </a:pPr>
              <a:endParaRPr/>
            </a:p>
          </p:txBody>
        </p:sp>
      </p:grpSp>
      <p:sp>
        <p:nvSpPr>
          <p:cNvPr id="12" name="Freeform 12"/>
          <p:cNvSpPr/>
          <p:nvPr/>
        </p:nvSpPr>
        <p:spPr>
          <a:xfrm>
            <a:off x="9144000" y="4859921"/>
            <a:ext cx="8958721" cy="4669107"/>
          </a:xfrm>
          <a:custGeom>
            <a:avLst/>
            <a:gdLst/>
            <a:ahLst/>
            <a:cxnLst/>
            <a:rect l="l" t="t" r="r" b="b"/>
            <a:pathLst>
              <a:path w="8958721" h="4669107">
                <a:moveTo>
                  <a:pt x="0" y="0"/>
                </a:moveTo>
                <a:lnTo>
                  <a:pt x="8958721" y="0"/>
                </a:lnTo>
                <a:lnTo>
                  <a:pt x="8958721" y="4669107"/>
                </a:lnTo>
                <a:lnTo>
                  <a:pt x="0" y="4669107"/>
                </a:lnTo>
                <a:lnTo>
                  <a:pt x="0" y="0"/>
                </a:lnTo>
                <a:close/>
              </a:path>
            </a:pathLst>
          </a:custGeom>
          <a:blipFill>
            <a:blip r:embed="rId7"/>
            <a:stretch>
              <a:fillRect l="-5007" t="-137" r="-5007"/>
            </a:stretch>
          </a:blipFill>
        </p:spPr>
        <p:txBody>
          <a:bodyPr/>
          <a:lstStyle/>
          <a:p>
            <a:endParaRPr lang="en-IN"/>
          </a:p>
        </p:txBody>
      </p:sp>
      <p:sp>
        <p:nvSpPr>
          <p:cNvPr id="13" name="TextBox 13"/>
          <p:cNvSpPr txBox="1"/>
          <p:nvPr/>
        </p:nvSpPr>
        <p:spPr>
          <a:xfrm>
            <a:off x="1413408" y="2750138"/>
            <a:ext cx="5880415" cy="1544131"/>
          </a:xfrm>
          <a:prstGeom prst="rect">
            <a:avLst/>
          </a:prstGeom>
        </p:spPr>
        <p:txBody>
          <a:bodyPr lIns="0" tIns="0" rIns="0" bIns="0" rtlCol="0" anchor="t">
            <a:spAutoFit/>
          </a:bodyPr>
          <a:lstStyle/>
          <a:p>
            <a:pPr algn="ctr">
              <a:lnSpc>
                <a:spcPts val="6240"/>
              </a:lnSpc>
              <a:spcBef>
                <a:spcPct val="0"/>
              </a:spcBef>
            </a:pPr>
            <a:r>
              <a:rPr lang="en-US" sz="4457" spc="267">
                <a:solidFill>
                  <a:srgbClr val="5A3761"/>
                </a:solidFill>
                <a:latin typeface="Atma"/>
                <a:ea typeface="Atma"/>
                <a:cs typeface="Atma"/>
                <a:sym typeface="Atma"/>
              </a:rPr>
              <a:t>Explore transaction types</a:t>
            </a:r>
          </a:p>
        </p:txBody>
      </p:sp>
      <p:sp>
        <p:nvSpPr>
          <p:cNvPr id="14" name="TextBox 14"/>
          <p:cNvSpPr txBox="1"/>
          <p:nvPr/>
        </p:nvSpPr>
        <p:spPr>
          <a:xfrm>
            <a:off x="10475589" y="2750202"/>
            <a:ext cx="6105265" cy="1544066"/>
          </a:xfrm>
          <a:prstGeom prst="rect">
            <a:avLst/>
          </a:prstGeom>
        </p:spPr>
        <p:txBody>
          <a:bodyPr lIns="0" tIns="0" rIns="0" bIns="0" rtlCol="0" anchor="t">
            <a:spAutoFit/>
          </a:bodyPr>
          <a:lstStyle/>
          <a:p>
            <a:pPr algn="ctr">
              <a:lnSpc>
                <a:spcPts val="6244"/>
              </a:lnSpc>
              <a:spcBef>
                <a:spcPct val="0"/>
              </a:spcBef>
            </a:pPr>
            <a:r>
              <a:rPr lang="en-US" sz="4460" spc="267">
                <a:solidFill>
                  <a:srgbClr val="5A3761"/>
                </a:solidFill>
                <a:latin typeface="Atma"/>
                <a:ea typeface="Atma"/>
                <a:cs typeface="Atma"/>
                <a:sym typeface="Atma"/>
              </a:rPr>
              <a:t>Distribution of Transaction Types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2725414" y="3159960"/>
            <a:ext cx="12264241" cy="6098340"/>
          </a:xfrm>
          <a:custGeom>
            <a:avLst/>
            <a:gdLst/>
            <a:ahLst/>
            <a:cxnLst/>
            <a:rect l="l" t="t" r="r" b="b"/>
            <a:pathLst>
              <a:path w="12264241" h="6098340">
                <a:moveTo>
                  <a:pt x="0" y="0"/>
                </a:moveTo>
                <a:lnTo>
                  <a:pt x="12264242" y="0"/>
                </a:lnTo>
                <a:lnTo>
                  <a:pt x="12264242" y="6098340"/>
                </a:lnTo>
                <a:lnTo>
                  <a:pt x="0" y="6098340"/>
                </a:lnTo>
                <a:lnTo>
                  <a:pt x="0" y="0"/>
                </a:lnTo>
                <a:close/>
              </a:path>
            </a:pathLst>
          </a:custGeom>
          <a:blipFill>
            <a:blip r:embed="rId2"/>
            <a:stretch>
              <a:fillRect l="-291" r="-4962"/>
            </a:stretch>
          </a:blipFill>
        </p:spPr>
        <p:txBody>
          <a:bodyPr/>
          <a:lstStyle/>
          <a:p>
            <a:endParaRPr lang="en-IN"/>
          </a:p>
        </p:txBody>
      </p:sp>
      <p:sp>
        <p:nvSpPr>
          <p:cNvPr id="3" name="Freeform 3"/>
          <p:cNvSpPr/>
          <p:nvPr/>
        </p:nvSpPr>
        <p:spPr>
          <a:xfrm>
            <a:off x="0" y="6550716"/>
            <a:ext cx="2245842" cy="3559692"/>
          </a:xfrm>
          <a:custGeom>
            <a:avLst/>
            <a:gdLst/>
            <a:ahLst/>
            <a:cxnLst/>
            <a:rect l="l" t="t" r="r" b="b"/>
            <a:pathLst>
              <a:path w="2245842" h="3559692">
                <a:moveTo>
                  <a:pt x="0" y="0"/>
                </a:moveTo>
                <a:lnTo>
                  <a:pt x="2245842" y="0"/>
                </a:lnTo>
                <a:lnTo>
                  <a:pt x="2245842" y="3559692"/>
                </a:lnTo>
                <a:lnTo>
                  <a:pt x="0" y="35596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2761092">
            <a:off x="-882956" y="416564"/>
            <a:ext cx="3823311" cy="3128164"/>
          </a:xfrm>
          <a:custGeom>
            <a:avLst/>
            <a:gdLst/>
            <a:ahLst/>
            <a:cxnLst/>
            <a:rect l="l" t="t" r="r" b="b"/>
            <a:pathLst>
              <a:path w="3823311" h="3128164">
                <a:moveTo>
                  <a:pt x="0" y="0"/>
                </a:moveTo>
                <a:lnTo>
                  <a:pt x="3823312" y="0"/>
                </a:lnTo>
                <a:lnTo>
                  <a:pt x="3823312" y="3128164"/>
                </a:lnTo>
                <a:lnTo>
                  <a:pt x="0" y="3128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5881814" y="-363979"/>
            <a:ext cx="2754972" cy="2785357"/>
          </a:xfrm>
          <a:custGeom>
            <a:avLst/>
            <a:gdLst/>
            <a:ahLst/>
            <a:cxnLst/>
            <a:rect l="l" t="t" r="r" b="b"/>
            <a:pathLst>
              <a:path w="2754972" h="2785357">
                <a:moveTo>
                  <a:pt x="0" y="0"/>
                </a:moveTo>
                <a:lnTo>
                  <a:pt x="2754972" y="0"/>
                </a:lnTo>
                <a:lnTo>
                  <a:pt x="2754972" y="2785358"/>
                </a:lnTo>
                <a:lnTo>
                  <a:pt x="0" y="27853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6528826" y="-1195390"/>
            <a:ext cx="5153428" cy="3616769"/>
          </a:xfrm>
          <a:custGeom>
            <a:avLst/>
            <a:gdLst/>
            <a:ahLst/>
            <a:cxnLst/>
            <a:rect l="l" t="t" r="r" b="b"/>
            <a:pathLst>
              <a:path w="5153428" h="3616769">
                <a:moveTo>
                  <a:pt x="0" y="0"/>
                </a:moveTo>
                <a:lnTo>
                  <a:pt x="5153428" y="0"/>
                </a:lnTo>
                <a:lnTo>
                  <a:pt x="5153428" y="3616769"/>
                </a:lnTo>
                <a:lnTo>
                  <a:pt x="0" y="36167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TextBox 7"/>
          <p:cNvSpPr txBox="1"/>
          <p:nvPr/>
        </p:nvSpPr>
        <p:spPr>
          <a:xfrm>
            <a:off x="4143186" y="1247775"/>
            <a:ext cx="10001628" cy="732871"/>
          </a:xfrm>
          <a:prstGeom prst="rect">
            <a:avLst/>
          </a:prstGeom>
        </p:spPr>
        <p:txBody>
          <a:bodyPr lIns="0" tIns="0" rIns="0" bIns="0" rtlCol="0" anchor="t">
            <a:spAutoFit/>
          </a:bodyPr>
          <a:lstStyle/>
          <a:p>
            <a:pPr algn="ctr">
              <a:lnSpc>
                <a:spcPts val="5276"/>
              </a:lnSpc>
            </a:pPr>
            <a:r>
              <a:rPr lang="en-US" sz="6281" spc="376">
                <a:solidFill>
                  <a:srgbClr val="5A3761"/>
                </a:solidFill>
                <a:latin typeface="Atma Bold"/>
                <a:ea typeface="Atma Bold"/>
                <a:cs typeface="Atma Bold"/>
                <a:sym typeface="Atma Bold"/>
              </a:rPr>
              <a:t>Graphs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E6D5"/>
        </a:solidFill>
        <a:effectLst/>
      </p:bgPr>
    </p:bg>
    <p:spTree>
      <p:nvGrpSpPr>
        <p:cNvPr id="1" name=""/>
        <p:cNvGrpSpPr/>
        <p:nvPr/>
      </p:nvGrpSpPr>
      <p:grpSpPr>
        <a:xfrm>
          <a:off x="0" y="0"/>
          <a:ext cx="0" cy="0"/>
          <a:chOff x="0" y="0"/>
          <a:chExt cx="0" cy="0"/>
        </a:xfrm>
      </p:grpSpPr>
      <p:sp>
        <p:nvSpPr>
          <p:cNvPr id="2" name="Freeform 2"/>
          <p:cNvSpPr/>
          <p:nvPr/>
        </p:nvSpPr>
        <p:spPr>
          <a:xfrm>
            <a:off x="9398097" y="943600"/>
            <a:ext cx="3657600" cy="1463040"/>
          </a:xfrm>
          <a:custGeom>
            <a:avLst/>
            <a:gdLst/>
            <a:ahLst/>
            <a:cxnLst/>
            <a:rect l="l" t="t" r="r" b="b"/>
            <a:pathLst>
              <a:path w="3657600" h="1463040">
                <a:moveTo>
                  <a:pt x="0" y="0"/>
                </a:moveTo>
                <a:lnTo>
                  <a:pt x="3657600" y="0"/>
                </a:lnTo>
                <a:lnTo>
                  <a:pt x="3657600" y="1463040"/>
                </a:lnTo>
                <a:lnTo>
                  <a:pt x="0" y="1463040"/>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737984" y="3256744"/>
            <a:ext cx="5815556" cy="5223426"/>
          </a:xfrm>
          <a:custGeom>
            <a:avLst/>
            <a:gdLst/>
            <a:ahLst/>
            <a:cxnLst/>
            <a:rect l="l" t="t" r="r" b="b"/>
            <a:pathLst>
              <a:path w="5815556" h="5223426">
                <a:moveTo>
                  <a:pt x="0" y="0"/>
                </a:moveTo>
                <a:lnTo>
                  <a:pt x="5815556" y="0"/>
                </a:lnTo>
                <a:lnTo>
                  <a:pt x="5815556" y="5223426"/>
                </a:lnTo>
                <a:lnTo>
                  <a:pt x="0" y="52234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6225346" y="7009335"/>
            <a:ext cx="2067909" cy="3277665"/>
          </a:xfrm>
          <a:custGeom>
            <a:avLst/>
            <a:gdLst/>
            <a:ahLst/>
            <a:cxnLst/>
            <a:rect l="l" t="t" r="r" b="b"/>
            <a:pathLst>
              <a:path w="2067909" h="3277665">
                <a:moveTo>
                  <a:pt x="0" y="0"/>
                </a:moveTo>
                <a:lnTo>
                  <a:pt x="2067908" y="0"/>
                </a:lnTo>
                <a:lnTo>
                  <a:pt x="2067908" y="3277665"/>
                </a:lnTo>
                <a:lnTo>
                  <a:pt x="0" y="3277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480509" flipH="1">
            <a:off x="-2284284" y="108144"/>
            <a:ext cx="5029200" cy="4114800"/>
          </a:xfrm>
          <a:custGeom>
            <a:avLst/>
            <a:gdLst/>
            <a:ahLst/>
            <a:cxnLst/>
            <a:rect l="l" t="t" r="r" b="b"/>
            <a:pathLst>
              <a:path w="5029200" h="4114800">
                <a:moveTo>
                  <a:pt x="5029200" y="0"/>
                </a:moveTo>
                <a:lnTo>
                  <a:pt x="0" y="0"/>
                </a:lnTo>
                <a:lnTo>
                  <a:pt x="0" y="4114800"/>
                </a:lnTo>
                <a:lnTo>
                  <a:pt x="5029200" y="4114800"/>
                </a:lnTo>
                <a:lnTo>
                  <a:pt x="502920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flipH="1">
            <a:off x="14742706" y="1287570"/>
            <a:ext cx="4108661" cy="1755947"/>
          </a:xfrm>
          <a:custGeom>
            <a:avLst/>
            <a:gdLst/>
            <a:ahLst/>
            <a:cxnLst/>
            <a:rect l="l" t="t" r="r" b="b"/>
            <a:pathLst>
              <a:path w="4108661" h="1755947">
                <a:moveTo>
                  <a:pt x="4108660" y="0"/>
                </a:moveTo>
                <a:lnTo>
                  <a:pt x="0" y="0"/>
                </a:lnTo>
                <a:lnTo>
                  <a:pt x="0" y="1755947"/>
                </a:lnTo>
                <a:lnTo>
                  <a:pt x="4108660" y="1755947"/>
                </a:lnTo>
                <a:lnTo>
                  <a:pt x="410866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933450" y="3256744"/>
            <a:ext cx="9709284" cy="5288153"/>
          </a:xfrm>
          <a:custGeom>
            <a:avLst/>
            <a:gdLst/>
            <a:ahLst/>
            <a:cxnLst/>
            <a:rect l="l" t="t" r="r" b="b"/>
            <a:pathLst>
              <a:path w="9709284" h="5288153">
                <a:moveTo>
                  <a:pt x="0" y="0"/>
                </a:moveTo>
                <a:lnTo>
                  <a:pt x="9709284" y="0"/>
                </a:lnTo>
                <a:lnTo>
                  <a:pt x="9709284" y="5288153"/>
                </a:lnTo>
                <a:lnTo>
                  <a:pt x="0" y="5288153"/>
                </a:lnTo>
                <a:lnTo>
                  <a:pt x="0" y="0"/>
                </a:lnTo>
                <a:close/>
              </a:path>
            </a:pathLst>
          </a:custGeom>
          <a:blipFill>
            <a:blip r:embed="rId12"/>
            <a:stretch>
              <a:fillRect t="-357" r="-6305" b="-321"/>
            </a:stretch>
          </a:blipFill>
        </p:spPr>
        <p:txBody>
          <a:bodyPr/>
          <a:lstStyle/>
          <a:p>
            <a:endParaRPr lang="en-IN"/>
          </a:p>
        </p:txBody>
      </p:sp>
      <p:sp>
        <p:nvSpPr>
          <p:cNvPr id="8" name="TextBox 8"/>
          <p:cNvSpPr txBox="1"/>
          <p:nvPr/>
        </p:nvSpPr>
        <p:spPr>
          <a:xfrm>
            <a:off x="5868118" y="728107"/>
            <a:ext cx="7002453" cy="1678533"/>
          </a:xfrm>
          <a:prstGeom prst="rect">
            <a:avLst/>
          </a:prstGeom>
        </p:spPr>
        <p:txBody>
          <a:bodyPr lIns="0" tIns="0" rIns="0" bIns="0" rtlCol="0" anchor="t">
            <a:spAutoFit/>
          </a:bodyPr>
          <a:lstStyle/>
          <a:p>
            <a:pPr algn="ctr">
              <a:lnSpc>
                <a:spcPts val="6339"/>
              </a:lnSpc>
            </a:pPr>
            <a:r>
              <a:rPr lang="en-US" sz="7546" spc="452">
                <a:solidFill>
                  <a:srgbClr val="5A3761"/>
                </a:solidFill>
                <a:latin typeface="Atma Bold"/>
                <a:ea typeface="Atma Bold"/>
                <a:cs typeface="Atma Bold"/>
                <a:sym typeface="Atma Bold"/>
              </a:rPr>
              <a:t>Correlation Analysis</a:t>
            </a:r>
          </a:p>
        </p:txBody>
      </p:sp>
      <p:sp>
        <p:nvSpPr>
          <p:cNvPr id="9" name="TextBox 9"/>
          <p:cNvSpPr txBox="1"/>
          <p:nvPr/>
        </p:nvSpPr>
        <p:spPr>
          <a:xfrm>
            <a:off x="11226897" y="4816261"/>
            <a:ext cx="4868569" cy="3047716"/>
          </a:xfrm>
          <a:prstGeom prst="rect">
            <a:avLst/>
          </a:prstGeom>
        </p:spPr>
        <p:txBody>
          <a:bodyPr lIns="0" tIns="0" rIns="0" bIns="0" rtlCol="0" anchor="t">
            <a:spAutoFit/>
          </a:bodyPr>
          <a:lstStyle/>
          <a:p>
            <a:pPr algn="ctr">
              <a:lnSpc>
                <a:spcPts val="8170"/>
              </a:lnSpc>
              <a:spcBef>
                <a:spcPct val="0"/>
              </a:spcBef>
            </a:pPr>
            <a:r>
              <a:rPr lang="en-US" sz="5835" spc="350">
                <a:solidFill>
                  <a:srgbClr val="5A3761"/>
                </a:solidFill>
                <a:latin typeface="Atma"/>
                <a:ea typeface="Atma"/>
                <a:cs typeface="Atma"/>
                <a:sym typeface="Atma"/>
              </a:rPr>
              <a:t>Check correlation with 'isFraud'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483</Words>
  <Application>Microsoft Office PowerPoint</Application>
  <PresentationFormat>Custom</PresentationFormat>
  <Paragraphs>54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Atma Bold</vt:lpstr>
      <vt:lpstr>Atma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Simple Nature Project Presentation</dc:title>
  <cp:lastModifiedBy>Ritwik Kumar[Information Technology - 2020]</cp:lastModifiedBy>
  <cp:revision>2</cp:revision>
  <dcterms:created xsi:type="dcterms:W3CDTF">2006-08-16T00:00:00Z</dcterms:created>
  <dcterms:modified xsi:type="dcterms:W3CDTF">2024-07-30T12:41:32Z</dcterms:modified>
  <dc:identifier>DAGMarQvsN0</dc:identifier>
</cp:coreProperties>
</file>